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366" r:id="rId3"/>
    <p:sldId id="307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63" r:id="rId17"/>
    <p:sldId id="360" r:id="rId18"/>
    <p:sldId id="361" r:id="rId19"/>
  </p:sldIdLst>
  <p:sldSz cx="24387175" cy="13716000"/>
  <p:notesSz cx="6858000" cy="9144000"/>
  <p:defaultTextStyle>
    <a:defPPr>
      <a:defRPr lang="en-US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B58"/>
    <a:srgbClr val="B06493"/>
    <a:srgbClr val="753B5F"/>
    <a:srgbClr val="E4CADA"/>
    <a:srgbClr val="EBD5E5"/>
    <a:srgbClr val="F4E8F1"/>
    <a:srgbClr val="BE80A6"/>
    <a:srgbClr val="E5C9DE"/>
    <a:srgbClr val="E1C1D9"/>
    <a:srgbClr val="E4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17" autoAdjust="0"/>
  </p:normalViewPr>
  <p:slideViewPr>
    <p:cSldViewPr>
      <p:cViewPr varScale="1">
        <p:scale>
          <a:sx n="36" d="100"/>
          <a:sy n="36" d="100"/>
        </p:scale>
        <p:origin x="1075" y="5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E9B39-2D9A-4E9C-A2DF-7D0F313E4930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731F-A704-4E17-BCF6-73EE301A7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, ở </a:t>
            </a:r>
            <a:r>
              <a:rPr lang="en-US" baseline="0" dirty="0" err="1"/>
              <a:t>chương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9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tố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xu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.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cập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giwuax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.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8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98E1-17EA-431A-A930-B70D2687A7C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5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7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731F-A704-4E17-BCF6-73EE301A72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2"/>
            <a:ext cx="20729099" cy="2940051"/>
          </a:xfrm>
          <a:prstGeom prst="rect">
            <a:avLst/>
          </a:prstGeom>
        </p:spPr>
        <p:txBody>
          <a:bodyPr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322" name="Picture 2" descr="C:\Users\USER\Desktop\Untitled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24424124" cy="13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1"/>
          </a:xfrm>
          <a:prstGeom prst="rect">
            <a:avLst/>
          </a:prstGeom>
        </p:spPr>
        <p:txBody>
          <a:bodyPr vert="eaVert"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ADE6B13F-E47A-45F6-B185-2E2D04DE20C4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B511C097-7CF8-4DE7-ADE2-8C863B7CF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9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49"/>
          </a:xfrm>
          <a:prstGeom prst="rect">
            <a:avLst/>
          </a:prstGeom>
        </p:spPr>
        <p:txBody>
          <a:bodyPr lIns="243852" tIns="121926" rIns="243852" bIns="121926" anchor="t"/>
          <a:lstStyle>
            <a:lvl1pPr algn="l">
              <a:defRPr sz="10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3"/>
          </a:xfrm>
        </p:spPr>
        <p:txBody>
          <a:bodyPr anchor="b"/>
          <a:lstStyle>
            <a:lvl1pPr marL="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2192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5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78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77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9630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31556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53482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5408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5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5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lIns="243852" tIns="121926" rIns="243852" bIns="12192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7"/>
            <a:ext cx="10775238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49"/>
            <a:ext cx="10775238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7"/>
            <a:ext cx="10779470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49"/>
            <a:ext cx="10779470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5"/>
            <a:ext cx="21948458" cy="2286000"/>
          </a:xfrm>
          <a:prstGeom prst="rect">
            <a:avLst/>
          </a:prstGeom>
        </p:spPr>
        <p:txBody>
          <a:bodyPr lIns="243852" tIns="121926" rIns="243852" bIns="12192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099"/>
            <a:ext cx="8023213" cy="2324101"/>
          </a:xfrm>
          <a:prstGeom prst="rect">
            <a:avLst/>
          </a:prstGeom>
        </p:spPr>
        <p:txBody>
          <a:bodyPr lIns="243852" tIns="121926" rIns="243852" bIns="121926" anchor="b"/>
          <a:lstStyle>
            <a:lvl1pPr algn="l">
              <a:defRPr sz="5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8" cy="11706227"/>
          </a:xfrm>
        </p:spPr>
        <p:txBody>
          <a:bodyPr/>
          <a:lstStyle>
            <a:lvl1pPr>
              <a:defRPr sz="8500"/>
            </a:lvl1pPr>
            <a:lvl2pPr>
              <a:defRPr sz="75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4"/>
            <a:ext cx="8023213" cy="9382125"/>
          </a:xfrm>
        </p:spPr>
        <p:txBody>
          <a:bodyPr/>
          <a:lstStyle>
            <a:lvl1pPr marL="0" indent="0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7"/>
          </a:xfrm>
          <a:prstGeom prst="rect">
            <a:avLst/>
          </a:prstGeom>
        </p:spPr>
        <p:txBody>
          <a:bodyPr lIns="243852" tIns="121926" rIns="243852" bIns="121926" anchor="b"/>
          <a:lstStyle>
            <a:lvl1pPr algn="l">
              <a:defRPr sz="5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49"/>
            <a:ext cx="14632305" cy="8229600"/>
          </a:xfrm>
        </p:spPr>
        <p:txBody>
          <a:bodyPr/>
          <a:lstStyle>
            <a:lvl1pPr marL="0" indent="0">
              <a:buNone/>
              <a:defRPr sz="8500"/>
            </a:lvl1pPr>
            <a:lvl2pPr marL="1219261" indent="0">
              <a:buNone/>
              <a:defRPr sz="7500"/>
            </a:lvl2pPr>
            <a:lvl3pPr marL="2438522" indent="0">
              <a:buNone/>
              <a:defRPr sz="6400"/>
            </a:lvl3pPr>
            <a:lvl4pPr marL="3657783" indent="0">
              <a:buNone/>
              <a:defRPr sz="5300"/>
            </a:lvl4pPr>
            <a:lvl5pPr marL="4877044" indent="0">
              <a:buNone/>
              <a:defRPr sz="5300"/>
            </a:lvl5pPr>
            <a:lvl6pPr marL="6096305" indent="0">
              <a:buNone/>
              <a:defRPr sz="5300"/>
            </a:lvl6pPr>
            <a:lvl7pPr marL="7315566" indent="0">
              <a:buNone/>
              <a:defRPr sz="5300"/>
            </a:lvl7pPr>
            <a:lvl8pPr marL="8534827" indent="0">
              <a:buNone/>
              <a:defRPr sz="5300"/>
            </a:lvl8pPr>
            <a:lvl9pPr marL="9754088" indent="0">
              <a:buNone/>
              <a:defRPr sz="5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5"/>
          </a:xfrm>
        </p:spPr>
        <p:txBody>
          <a:bodyPr/>
          <a:lstStyle>
            <a:lvl1pPr marL="0" indent="0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142D2AF2-816D-4FF9-9CF1-F1357E6E8153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/>
          <a:lstStyle/>
          <a:p>
            <a:fld id="{09459FCA-1917-4674-A809-6F5B5D19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8370" name="Picture 2" descr="C:\Users\USER\Desktop\background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7175" cy="137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817400" y="458124"/>
            <a:ext cx="1196276" cy="473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49755" y="1127683"/>
            <a:ext cx="1743683" cy="2682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224374" y="458123"/>
            <a:ext cx="817298" cy="97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6166" y="436587"/>
            <a:ext cx="930121" cy="990000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3"/>
            <a:ext cx="24409399" cy="1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 userDrawn="1"/>
        </p:nvSpPr>
        <p:spPr>
          <a:xfrm>
            <a:off x="8909924" y="393342"/>
            <a:ext cx="12436353" cy="1184905"/>
          </a:xfrm>
          <a:prstGeom prst="rect">
            <a:avLst/>
          </a:prstGeom>
          <a:noFill/>
        </p:spPr>
        <p:txBody>
          <a:bodyPr wrap="none" lIns="91408" tIns="45703" rIns="91408" bIns="45703" rtlCol="0">
            <a:spAutoFit/>
          </a:bodyPr>
          <a:lstStyle/>
          <a:p>
            <a:pPr algn="ctr"/>
            <a:r>
              <a:rPr lang="en-US" sz="7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LIÊN</a:t>
            </a:r>
            <a:r>
              <a:rPr lang="en-US" sz="7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KẾT ION – TINH THỂ ION</a:t>
            </a:r>
            <a:endParaRPr lang="en-US" sz="7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480654" y="663715"/>
            <a:ext cx="2379113" cy="646296"/>
          </a:xfrm>
          <a:prstGeom prst="rect">
            <a:avLst/>
          </a:prstGeom>
          <a:noFill/>
        </p:spPr>
        <p:txBody>
          <a:bodyPr wrap="none" lIns="91408" tIns="45703" rIns="91408" bIns="45703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6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36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2270794" y="304800"/>
            <a:ext cx="973280" cy="1374701"/>
          </a:xfrm>
          <a:prstGeom prst="rect">
            <a:avLst/>
          </a:prstGeom>
          <a:noFill/>
        </p:spPr>
        <p:txBody>
          <a:bodyPr wrap="none" lIns="91408" tIns="45703" rIns="91408" bIns="45703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5000"/>
              </a:lnSpc>
            </a:pPr>
            <a:r>
              <a:rPr lang="en-US" sz="55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4461787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42374" y="3445110"/>
            <a:ext cx="15621000" cy="72416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40787" y="3810000"/>
            <a:ext cx="15621000" cy="65118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42379" y="6627195"/>
            <a:ext cx="4477269" cy="4871237"/>
            <a:chOff x="17877072" y="7693995"/>
            <a:chExt cx="4477269" cy="4871237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7877072" y="11735063"/>
              <a:ext cx="3987330" cy="830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8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CO</a:t>
              </a:r>
              <a:r>
                <a:rPr lang="en-US" sz="4800" b="1" baseline="-25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endParaRPr lang="en-US" sz="4800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10" name="Picture 14" descr="m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99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4787" y="7693995"/>
              <a:ext cx="4369554" cy="3966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34987" y="1066800"/>
            <a:ext cx="6284017" cy="4869597"/>
            <a:chOff x="11318899" y="2133600"/>
            <a:chExt cx="6284017" cy="4869597"/>
          </a:xfrm>
        </p:grpSpPr>
        <p:pic>
          <p:nvPicPr>
            <p:cNvPr id="13" name="Picture 4" descr="hc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8899" y="2133600"/>
              <a:ext cx="6284017" cy="408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2062064" y="6172200"/>
              <a:ext cx="4470423" cy="830997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800" b="1" dirty="0" err="1">
                  <a:latin typeface="Arial" pitchFamily="34" charset="0"/>
                  <a:ea typeface="Tahoma" pitchFamily="34" charset="0"/>
                  <a:cs typeface="Arial" pitchFamily="34" charset="0"/>
                </a:rPr>
                <a:t>HCl</a:t>
              </a:r>
              <a:endParaRPr lang="en-US" sz="4800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5587" y="6898871"/>
            <a:ext cx="3852972" cy="4599823"/>
            <a:chOff x="12597638" y="7965671"/>
            <a:chExt cx="3852972" cy="4599823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2597638" y="11734800"/>
              <a:ext cx="3433974" cy="830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8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Cl</a:t>
              </a:r>
              <a:r>
                <a:rPr lang="en-US" sz="4800" b="1" baseline="-25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endParaRPr lang="en-US" sz="4800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17" name="Picture 11" descr="ma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52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7638" y="7965671"/>
              <a:ext cx="3852972" cy="3422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7730380" y="1716322"/>
            <a:ext cx="3522653" cy="4288572"/>
            <a:chOff x="18576934" y="2783122"/>
            <a:chExt cx="3522653" cy="428857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8632487" y="6240697"/>
              <a:ext cx="3467100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Arial" pitchFamily="34" charset="0"/>
                  <a:ea typeface="Tahoma" pitchFamily="34" charset="0"/>
                  <a:cs typeface="Arial" pitchFamily="34" charset="0"/>
                </a:rPr>
                <a:t>KCl</a:t>
              </a:r>
              <a:endParaRPr lang="en-US" sz="4800" b="1" baseline="300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6934" y="2783122"/>
              <a:ext cx="3185260" cy="345757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3107987" y="4478458"/>
            <a:ext cx="9753600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tố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hóa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học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với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nhau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nhằm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tạo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ra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hay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tinh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thể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bền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vững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sz="6600" b="1" dirty="0" err="1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hơn</a:t>
            </a:r>
            <a:r>
              <a:rPr lang="en-CA" sz="6600" b="1" dirty="0">
                <a:solidFill>
                  <a:srgbClr val="1C4B5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en-US" sz="6600" b="1" dirty="0">
              <a:solidFill>
                <a:srgbClr val="1C4B58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496239" y="5181600"/>
            <a:ext cx="14479148" cy="9848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Tên ion âm = anion + tên gốc axit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tương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ứng</a:t>
            </a:r>
            <a:endParaRPr lang="en-US" b="1" dirty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301744" y="7010400"/>
            <a:ext cx="286264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dụ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988278" y="7092303"/>
            <a:ext cx="480550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anion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clorua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988278" y="8305800"/>
            <a:ext cx="480550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anion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bromua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8993188" y="9530703"/>
            <a:ext cx="4800600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anion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sunfua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86581" y="4090724"/>
            <a:ext cx="10513459" cy="9848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Gọi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âm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60587" y="7924800"/>
            <a:ext cx="5715784" cy="17235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trừ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ion O</a:t>
            </a:r>
            <a:r>
              <a:rPr lang="en-US" b="1" baseline="30000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2-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gọi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anion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oxit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8440" y="7162800"/>
            <a:ext cx="1802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–    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87" y="8389203"/>
            <a:ext cx="1757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Br 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–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8229" y="9608403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2-    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373187" y="2827139"/>
            <a:ext cx="9086195" cy="7778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54387" y="2795826"/>
            <a:ext cx="67088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anion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373187" y="2836704"/>
            <a:ext cx="1524000" cy="777835"/>
          </a:xfrm>
          <a:prstGeom prst="roundRect">
            <a:avLst>
              <a:gd name="adj" fmla="val 50000"/>
            </a:avLst>
          </a:prstGeom>
          <a:solidFill>
            <a:srgbClr val="BE80A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846555" y="2743200"/>
            <a:ext cx="593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06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6" grpId="0"/>
      <p:bldP spid="39" grpId="0"/>
      <p:bldP spid="40" grpId="0"/>
      <p:bldP spid="46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439987" y="4230767"/>
            <a:ext cx="10735682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Mg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Al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3+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F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O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2-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,…</a:t>
            </a:r>
          </a:p>
        </p:txBody>
      </p:sp>
      <p:sp>
        <p:nvSpPr>
          <p:cNvPr id="36" name="AutoShape 25"/>
          <p:cNvSpPr>
            <a:spLocks noChangeArrowheads="1"/>
          </p:cNvSpPr>
          <p:nvPr/>
        </p:nvSpPr>
        <p:spPr bwMode="auto">
          <a:xfrm>
            <a:off x="13349359" y="4559301"/>
            <a:ext cx="1219359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14263878" y="4191000"/>
            <a:ext cx="8433898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đơn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13336744" y="6897784"/>
            <a:ext cx="1333683" cy="571504"/>
          </a:xfrm>
          <a:prstGeom prst="rightArrow">
            <a:avLst>
              <a:gd name="adj1" fmla="val 50000"/>
              <a:gd name="adj2" fmla="val 5396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4670427" y="6707283"/>
            <a:ext cx="731615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đa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2" name="AutoShape 29"/>
          <p:cNvSpPr>
            <a:spLocks/>
          </p:cNvSpPr>
          <p:nvPr/>
        </p:nvSpPr>
        <p:spPr bwMode="auto">
          <a:xfrm>
            <a:off x="11292797" y="5754776"/>
            <a:ext cx="316437" cy="3009947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2667281" y="9334519"/>
            <a:ext cx="21338778" cy="131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900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 </a:t>
            </a:r>
            <a:endParaRPr lang="en-US" sz="69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667281" y="10287026"/>
            <a:ext cx="19916193" cy="131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900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 </a:t>
            </a:r>
            <a:endParaRPr lang="en-US" sz="59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958114" y="7817912"/>
            <a:ext cx="50924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anion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sunfat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4725987" y="5613400"/>
            <a:ext cx="62863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amoni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5259532" y="6707283"/>
            <a:ext cx="548625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anion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hiđroxit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5372" y="9706439"/>
            <a:ext cx="20792415" cy="2462225"/>
          </a:xfrm>
          <a:prstGeom prst="rect">
            <a:avLst/>
          </a:prstGeom>
          <a:noFill/>
          <a:ln>
            <a:solidFill>
              <a:srgbClr val="753B5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43852" tIns="121926" rIns="243852" bIns="121926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●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đơn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là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những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1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endParaRPr lang="en-US" b="1" dirty="0">
              <a:latin typeface="Arial" pitchFamily="34" charset="0"/>
              <a:ea typeface="Tahoma" pitchFamily="34" charset="0"/>
              <a:cs typeface="Arial" pitchFamily="34" charset="0"/>
              <a:sym typeface="Wingdings" pitchFamily="2" charset="2"/>
            </a:endParaRPr>
          </a:p>
          <a:p>
            <a:endParaRPr lang="en-US" b="1" dirty="0">
              <a:latin typeface="Arial" pitchFamily="34" charset="0"/>
              <a:ea typeface="Tahoma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20587"/>
              </p:ext>
            </p:extLst>
          </p:nvPr>
        </p:nvGraphicFramePr>
        <p:xfrm>
          <a:off x="3895725" y="5716588"/>
          <a:ext cx="1201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317160" imgH="241200" progId="">
                  <p:embed/>
                </p:oleObj>
              </mc:Choice>
              <mc:Fallback>
                <p:oleObj name="Equation" r:id="rId4" imgW="317160" imgH="24120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716588"/>
                        <a:ext cx="12017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02483"/>
              </p:ext>
            </p:extLst>
          </p:nvPr>
        </p:nvGraphicFramePr>
        <p:xfrm>
          <a:off x="3881438" y="6797675"/>
          <a:ext cx="13382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6" imgW="330120" imgH="203040" progId="">
                  <p:embed/>
                </p:oleObj>
              </mc:Choice>
              <mc:Fallback>
                <p:oleObj name="Equation" r:id="rId6" imgW="330120" imgH="20304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6797675"/>
                        <a:ext cx="133826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97531"/>
              </p:ext>
            </p:extLst>
          </p:nvPr>
        </p:nvGraphicFramePr>
        <p:xfrm>
          <a:off x="3916363" y="7926388"/>
          <a:ext cx="1443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8" imgW="380880" imgH="241200" progId="">
                  <p:embed/>
                </p:oleObj>
              </mc:Choice>
              <mc:Fallback>
                <p:oleObj name="Equation" r:id="rId8" imgW="380880" imgH="2412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7926388"/>
                        <a:ext cx="14430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73187" y="2743200"/>
            <a:ext cx="15316200" cy="914400"/>
            <a:chOff x="1373187" y="2743200"/>
            <a:chExt cx="15316200" cy="914400"/>
          </a:xfrm>
        </p:grpSpPr>
        <p:sp>
          <p:nvSpPr>
            <p:cNvPr id="69" name="Rounded Rectangle 68"/>
            <p:cNvSpPr/>
            <p:nvPr/>
          </p:nvSpPr>
          <p:spPr>
            <a:xfrm>
              <a:off x="1373187" y="2827139"/>
              <a:ext cx="15316200" cy="77783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54387" y="2795826"/>
              <a:ext cx="127682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Ion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tử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ion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đa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tử</a:t>
              </a:r>
              <a:endPara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373187" y="2836704"/>
              <a:ext cx="1524000" cy="777835"/>
            </a:xfrm>
            <a:prstGeom prst="roundRect">
              <a:avLst>
                <a:gd name="adj" fmla="val 50000"/>
              </a:avLst>
            </a:prstGeom>
            <a:solidFill>
              <a:srgbClr val="BE80A6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46555" y="274320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373972" y="10622340"/>
            <a:ext cx="20792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50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●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Ion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đa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là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những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nhóm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mang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điện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tích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dương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hay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âm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CA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39" grpId="0"/>
      <p:bldP spid="40" grpId="0" animBg="1"/>
      <p:bldP spid="41" grpId="0"/>
      <p:bldP spid="42" grpId="0" animBg="1"/>
      <p:bldP spid="45" grpId="0"/>
      <p:bldP spid="46" grpId="0"/>
      <p:bldP spid="47" grpId="0"/>
      <p:bldP spid="4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7387" y="3197661"/>
            <a:ext cx="22303242" cy="9756339"/>
            <a:chOff x="687387" y="3197661"/>
            <a:chExt cx="22303242" cy="9756339"/>
          </a:xfrm>
        </p:grpSpPr>
        <p:sp>
          <p:nvSpPr>
            <p:cNvPr id="119" name="Rounded Rectangle 118"/>
            <p:cNvSpPr/>
            <p:nvPr/>
          </p:nvSpPr>
          <p:spPr>
            <a:xfrm>
              <a:off x="687387" y="3197661"/>
              <a:ext cx="22303242" cy="9756339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 Diagonal Corner Rectangle 120"/>
            <p:cNvSpPr/>
            <p:nvPr/>
          </p:nvSpPr>
          <p:spPr>
            <a:xfrm>
              <a:off x="687387" y="3200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15987" y="3276600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2133836" y="4635803"/>
            <a:ext cx="7875025" cy="6480176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32" name="Group 84"/>
          <p:cNvGrpSpPr>
            <a:grpSpLocks/>
          </p:cNvGrpSpPr>
          <p:nvPr/>
        </p:nvGrpSpPr>
        <p:grpSpPr bwMode="auto">
          <a:xfrm>
            <a:off x="2675773" y="5385104"/>
            <a:ext cx="6537118" cy="4994277"/>
            <a:chOff x="512" y="1246"/>
            <a:chExt cx="1597" cy="1573"/>
          </a:xfrm>
        </p:grpSpPr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862" y="1584"/>
              <a:ext cx="907" cy="90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560" y="1292"/>
              <a:ext cx="1496" cy="1474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1134" y="1881"/>
              <a:ext cx="499" cy="340"/>
              <a:chOff x="1277" y="2205"/>
              <a:chExt cx="499" cy="340"/>
            </a:xfrm>
          </p:grpSpPr>
          <p:sp>
            <p:nvSpPr>
              <p:cNvPr id="52" name="Oval 3"/>
              <p:cNvSpPr>
                <a:spLocks noChangeArrowheads="1"/>
              </p:cNvSpPr>
              <p:nvPr/>
            </p:nvSpPr>
            <p:spPr bwMode="auto">
              <a:xfrm>
                <a:off x="1292" y="2205"/>
                <a:ext cx="340" cy="340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A50021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auto">
              <a:xfrm>
                <a:off x="1277" y="2256"/>
                <a:ext cx="499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5300" b="1">
                    <a:solidFill>
                      <a:schemeClr val="bg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11+</a:t>
                </a:r>
              </a:p>
            </p:txBody>
          </p:sp>
        </p:grpSp>
        <p:grpSp>
          <p:nvGrpSpPr>
            <p:cNvPr id="41" name="Group 82"/>
            <p:cNvGrpSpPr>
              <a:grpSpLocks/>
            </p:cNvGrpSpPr>
            <p:nvPr/>
          </p:nvGrpSpPr>
          <p:grpSpPr bwMode="auto">
            <a:xfrm>
              <a:off x="512" y="1246"/>
              <a:ext cx="1597" cy="1573"/>
              <a:chOff x="512" y="1246"/>
              <a:chExt cx="1597" cy="1573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1266" y="1539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149" y="1246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1376" y="1246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1149" y="2706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1376" y="2701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512" y="1881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>
                <a:off x="514" y="2108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1996" y="1881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auto">
              <a:xfrm>
                <a:off x="1996" y="2098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>
                <a:off x="1270" y="2431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13717587" y="4423080"/>
            <a:ext cx="9005471" cy="6759573"/>
            <a:chOff x="3441" y="943"/>
            <a:chExt cx="2127" cy="2129"/>
          </a:xfrm>
        </p:grpSpPr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4056" y="1558"/>
              <a:ext cx="907" cy="90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3764" y="1276"/>
              <a:ext cx="1496" cy="1474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3488" y="989"/>
              <a:ext cx="2040" cy="2041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58" name="Group 85"/>
            <p:cNvGrpSpPr>
              <a:grpSpLocks/>
            </p:cNvGrpSpPr>
            <p:nvPr/>
          </p:nvGrpSpPr>
          <p:grpSpPr bwMode="auto">
            <a:xfrm>
              <a:off x="3441" y="943"/>
              <a:ext cx="2127" cy="2129"/>
              <a:chOff x="3441" y="943"/>
              <a:chExt cx="2127" cy="2129"/>
            </a:xfrm>
          </p:grpSpPr>
          <p:grpSp>
            <p:nvGrpSpPr>
              <p:cNvPr id="59" name="Group 11"/>
              <p:cNvGrpSpPr>
                <a:grpSpLocks/>
              </p:cNvGrpSpPr>
              <p:nvPr/>
            </p:nvGrpSpPr>
            <p:grpSpPr bwMode="auto">
              <a:xfrm>
                <a:off x="4336" y="1855"/>
                <a:ext cx="499" cy="340"/>
                <a:chOff x="4203" y="2205"/>
                <a:chExt cx="499" cy="340"/>
              </a:xfrm>
            </p:grpSpPr>
            <p:sp>
              <p:nvSpPr>
                <p:cNvPr id="78" name="Oval 12"/>
                <p:cNvSpPr>
                  <a:spLocks noChangeArrowheads="1"/>
                </p:cNvSpPr>
                <p:nvPr/>
              </p:nvSpPr>
              <p:spPr bwMode="auto">
                <a:xfrm>
                  <a:off x="4218" y="2205"/>
                  <a:ext cx="340" cy="340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203" y="2247"/>
                  <a:ext cx="49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5300" b="1">
                      <a:solidFill>
                        <a:schemeClr val="bg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17+</a:t>
                  </a:r>
                </a:p>
              </p:txBody>
            </p:sp>
          </p:grpSp>
          <p:grpSp>
            <p:nvGrpSpPr>
              <p:cNvPr id="60" name="Group 80"/>
              <p:cNvGrpSpPr>
                <a:grpSpLocks/>
              </p:cNvGrpSpPr>
              <p:nvPr/>
            </p:nvGrpSpPr>
            <p:grpSpPr bwMode="auto">
              <a:xfrm>
                <a:off x="3441" y="943"/>
                <a:ext cx="2127" cy="2129"/>
                <a:chOff x="3441" y="943"/>
                <a:chExt cx="2127" cy="2129"/>
              </a:xfrm>
            </p:grpSpPr>
            <p:sp>
              <p:nvSpPr>
                <p:cNvPr id="61" name="Oval 24"/>
                <p:cNvSpPr>
                  <a:spLocks noChangeArrowheads="1"/>
                </p:cNvSpPr>
                <p:nvPr/>
              </p:nvSpPr>
              <p:spPr bwMode="auto">
                <a:xfrm>
                  <a:off x="3451" y="176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Oval 25"/>
                <p:cNvSpPr>
                  <a:spLocks noChangeArrowheads="1"/>
                </p:cNvSpPr>
                <p:nvPr/>
              </p:nvSpPr>
              <p:spPr bwMode="auto">
                <a:xfrm>
                  <a:off x="4608" y="943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Oval 26"/>
                <p:cNvSpPr>
                  <a:spLocks noChangeArrowheads="1"/>
                </p:cNvSpPr>
                <p:nvPr/>
              </p:nvSpPr>
              <p:spPr bwMode="auto">
                <a:xfrm>
                  <a:off x="3713" y="2057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27"/>
                <p:cNvSpPr>
                  <a:spLocks noChangeArrowheads="1"/>
                </p:cNvSpPr>
                <p:nvPr/>
              </p:nvSpPr>
              <p:spPr bwMode="auto">
                <a:xfrm>
                  <a:off x="4281" y="2957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Oval 28"/>
                <p:cNvSpPr>
                  <a:spLocks noChangeArrowheads="1"/>
                </p:cNvSpPr>
                <p:nvPr/>
              </p:nvSpPr>
              <p:spPr bwMode="auto">
                <a:xfrm>
                  <a:off x="4634" y="2959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Oval 29"/>
                <p:cNvSpPr>
                  <a:spLocks noChangeArrowheads="1"/>
                </p:cNvSpPr>
                <p:nvPr/>
              </p:nvSpPr>
              <p:spPr bwMode="auto">
                <a:xfrm>
                  <a:off x="3719" y="1830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Oval 30"/>
                <p:cNvSpPr>
                  <a:spLocks noChangeArrowheads="1"/>
                </p:cNvSpPr>
                <p:nvPr/>
              </p:nvSpPr>
              <p:spPr bwMode="auto">
                <a:xfrm>
                  <a:off x="4347" y="2681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Oval 31"/>
                <p:cNvSpPr>
                  <a:spLocks noChangeArrowheads="1"/>
                </p:cNvSpPr>
                <p:nvPr/>
              </p:nvSpPr>
              <p:spPr bwMode="auto">
                <a:xfrm>
                  <a:off x="4578" y="2687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9" name="Oval 32"/>
                <p:cNvSpPr>
                  <a:spLocks noChangeArrowheads="1"/>
                </p:cNvSpPr>
                <p:nvPr/>
              </p:nvSpPr>
              <p:spPr bwMode="auto">
                <a:xfrm>
                  <a:off x="5450" y="2158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Oval 33"/>
                <p:cNvSpPr>
                  <a:spLocks noChangeArrowheads="1"/>
                </p:cNvSpPr>
                <p:nvPr/>
              </p:nvSpPr>
              <p:spPr bwMode="auto">
                <a:xfrm>
                  <a:off x="5455" y="175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Oval 34"/>
                <p:cNvSpPr>
                  <a:spLocks noChangeArrowheads="1"/>
                </p:cNvSpPr>
                <p:nvPr/>
              </p:nvSpPr>
              <p:spPr bwMode="auto">
                <a:xfrm>
                  <a:off x="5198" y="2062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Oval 35"/>
                <p:cNvSpPr>
                  <a:spLocks noChangeArrowheads="1"/>
                </p:cNvSpPr>
                <p:nvPr/>
              </p:nvSpPr>
              <p:spPr bwMode="auto">
                <a:xfrm>
                  <a:off x="5198" y="1833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Oval 36"/>
                <p:cNvSpPr>
                  <a:spLocks noChangeArrowheads="1"/>
                </p:cNvSpPr>
                <p:nvPr/>
              </p:nvSpPr>
              <p:spPr bwMode="auto">
                <a:xfrm>
                  <a:off x="4575" y="1230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Oval 37"/>
                <p:cNvSpPr>
                  <a:spLocks noChangeArrowheads="1"/>
                </p:cNvSpPr>
                <p:nvPr/>
              </p:nvSpPr>
              <p:spPr bwMode="auto">
                <a:xfrm>
                  <a:off x="4348" y="1236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Oval 38"/>
                <p:cNvSpPr>
                  <a:spLocks noChangeArrowheads="1"/>
                </p:cNvSpPr>
                <p:nvPr/>
              </p:nvSpPr>
              <p:spPr bwMode="auto">
                <a:xfrm>
                  <a:off x="4465" y="241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Oval 39"/>
                <p:cNvSpPr>
                  <a:spLocks noChangeArrowheads="1"/>
                </p:cNvSpPr>
                <p:nvPr/>
              </p:nvSpPr>
              <p:spPr bwMode="auto">
                <a:xfrm>
                  <a:off x="4462" y="1508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Oval 40"/>
                <p:cNvSpPr>
                  <a:spLocks noChangeArrowheads="1"/>
                </p:cNvSpPr>
                <p:nvPr/>
              </p:nvSpPr>
              <p:spPr bwMode="auto">
                <a:xfrm>
                  <a:off x="3441" y="212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8841"/>
                    </a:gs>
                    <a:gs pos="100000">
                      <a:srgbClr val="703F1E"/>
                    </a:gs>
                  </a:gsLst>
                  <a:lin ang="5400000" scaled="1"/>
                </a:gra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9081615" y="3875770"/>
            <a:ext cx="3048418" cy="10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Na</a:t>
            </a:r>
            <a:r>
              <a:rPr lang="en-GB" sz="5400" b="1" baseline="30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21337587" y="3875770"/>
            <a:ext cx="2667281" cy="10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GB" sz="5400" b="1" baseline="30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</a:p>
        </p:txBody>
      </p:sp>
      <p:sp>
        <p:nvSpPr>
          <p:cNvPr id="82" name="Oval 45"/>
          <p:cNvSpPr>
            <a:spLocks noChangeArrowheads="1"/>
          </p:cNvSpPr>
          <p:nvPr/>
        </p:nvSpPr>
        <p:spPr bwMode="auto">
          <a:xfrm>
            <a:off x="5868122" y="4477055"/>
            <a:ext cx="478430" cy="358776"/>
          </a:xfrm>
          <a:prstGeom prst="ellipse">
            <a:avLst/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3" name="Text Box 49"/>
          <p:cNvSpPr txBox="1">
            <a:spLocks noChangeArrowheads="1"/>
          </p:cNvSpPr>
          <p:nvPr/>
        </p:nvSpPr>
        <p:spPr bwMode="auto">
          <a:xfrm>
            <a:off x="1625812" y="11398569"/>
            <a:ext cx="767179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Na: 1s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4" name="Text Box 50"/>
          <p:cNvSpPr txBox="1">
            <a:spLocks noChangeArrowheads="1"/>
          </p:cNvSpPr>
          <p:nvPr/>
        </p:nvSpPr>
        <p:spPr bwMode="auto">
          <a:xfrm>
            <a:off x="14835532" y="11398569"/>
            <a:ext cx="8535511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Cl: 1s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5" name="Text Box 66"/>
          <p:cNvSpPr txBox="1">
            <a:spLocks noChangeArrowheads="1"/>
          </p:cNvSpPr>
          <p:nvPr/>
        </p:nvSpPr>
        <p:spPr bwMode="auto">
          <a:xfrm>
            <a:off x="4369012" y="3206103"/>
            <a:ext cx="2062617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53B5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Xét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NaCl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1829038" y="11398569"/>
            <a:ext cx="767179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7" name="Text Box 68"/>
          <p:cNvSpPr txBox="1">
            <a:spLocks noChangeArrowheads="1"/>
          </p:cNvSpPr>
          <p:nvPr/>
        </p:nvSpPr>
        <p:spPr bwMode="auto">
          <a:xfrm>
            <a:off x="14632305" y="11398569"/>
            <a:ext cx="8535511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–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8" name="Text Box 78"/>
          <p:cNvSpPr txBox="1">
            <a:spLocks noChangeArrowheads="1"/>
          </p:cNvSpPr>
          <p:nvPr/>
        </p:nvSpPr>
        <p:spPr bwMode="auto">
          <a:xfrm>
            <a:off x="7925832" y="11398569"/>
            <a:ext cx="767179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+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–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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NaCl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9" name="Oval 81"/>
          <p:cNvSpPr>
            <a:spLocks noChangeArrowheads="1"/>
          </p:cNvSpPr>
          <p:nvPr/>
        </p:nvSpPr>
        <p:spPr bwMode="auto">
          <a:xfrm>
            <a:off x="17570426" y="4419601"/>
            <a:ext cx="478428" cy="358776"/>
          </a:xfrm>
          <a:prstGeom prst="ellipse">
            <a:avLst/>
          </a:prstGeom>
          <a:gradFill rotWithShape="1">
            <a:gsLst>
              <a:gs pos="0">
                <a:srgbClr val="003B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>
            <a:off x="10796507" y="8841639"/>
            <a:ext cx="635080" cy="1266824"/>
          </a:xfrm>
          <a:prstGeom prst="downArrow">
            <a:avLst>
              <a:gd name="adj1" fmla="val 50000"/>
              <a:gd name="adj2" fmla="val 540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8192540" y="10382569"/>
            <a:ext cx="6897018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/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hút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tĩnh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2016" y="12192000"/>
            <a:ext cx="8387257" cy="984897"/>
          </a:xfrm>
          <a:prstGeom prst="rect">
            <a:avLst/>
          </a:prstGeom>
        </p:spPr>
        <p:txBody>
          <a:bodyPr wrap="non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2Na   +   Cl</a:t>
            </a:r>
            <a:r>
              <a:rPr lang="en-US" b="1" baseline="-25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→  2NaCl    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387" y="1892300"/>
            <a:ext cx="11201400" cy="861774"/>
            <a:chOff x="687387" y="1892300"/>
            <a:chExt cx="11201400" cy="861774"/>
          </a:xfrm>
        </p:grpSpPr>
        <p:sp>
          <p:nvSpPr>
            <p:cNvPr id="117" name="Rounded Rectangle 116"/>
            <p:cNvSpPr/>
            <p:nvPr/>
          </p:nvSpPr>
          <p:spPr>
            <a:xfrm>
              <a:off x="687387" y="1892300"/>
              <a:ext cx="1066800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127782" y="1892300"/>
              <a:ext cx="976100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TẠO THÀNH LIÊN KẾT 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6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5 0.00139 C 0.08467 -0.04607 0.16797 -0.09248 0.24717 -0.09329 C 0.32696 -0.09329 0.44026 -0.0191 0.4797 -0.00417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77" y="-47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234E-6 -2.77778E-6 L 0.07816 -0.0024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5" y="-12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12101 3.7037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04E-6 4.25926E-6 L -0.10647 -0.002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3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631E-7 7.40741E-7 L -0.14213 -0.005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7" y="-25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80" grpId="0"/>
      <p:bldP spid="81" grpId="0"/>
      <p:bldP spid="81" grpId="1"/>
      <p:bldP spid="82" grpId="0" animBg="1"/>
      <p:bldP spid="82" grpId="1" animBg="1"/>
      <p:bldP spid="82" grpId="2" animBg="1"/>
      <p:bldP spid="83" grpId="0"/>
      <p:bldP spid="83" grpId="1"/>
      <p:bldP spid="84" grpId="0"/>
      <p:bldP spid="84" grpId="1"/>
      <p:bldP spid="85" grpId="0"/>
      <p:bldP spid="86" grpId="0"/>
      <p:bldP spid="86" grpId="1"/>
      <p:bldP spid="87" grpId="0"/>
      <p:bldP spid="87" grpId="1"/>
      <p:bldP spid="88" grpId="0"/>
      <p:bldP spid="89" grpId="0" animBg="1"/>
      <p:bldP spid="89" grpId="1" animBg="1"/>
      <p:bldP spid="90" grpId="0" animBg="1"/>
      <p:bldP spid="9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1144587" y="5410200"/>
            <a:ext cx="5525258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Na         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5582361" y="5486400"/>
            <a:ext cx="6382626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11021608" y="5410200"/>
            <a:ext cx="7671799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             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878387" y="6512493"/>
            <a:ext cx="1143157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Text Box 68"/>
          <p:cNvSpPr txBox="1">
            <a:spLocks noChangeArrowheads="1"/>
          </p:cNvSpPr>
          <p:nvPr/>
        </p:nvSpPr>
        <p:spPr bwMode="auto">
          <a:xfrm>
            <a:off x="17146587" y="5451396"/>
            <a:ext cx="6096836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15530713" y="10019440"/>
            <a:ext cx="3429470" cy="984897"/>
          </a:xfrm>
          <a:prstGeom prst="rect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NaCl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16917987" y="8114427"/>
            <a:ext cx="628727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/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hút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tĩnh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1148611" y="6018912"/>
            <a:ext cx="2095788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15948545" y="8588562"/>
            <a:ext cx="2857520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30599" y="5447409"/>
            <a:ext cx="2095788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917987" y="5451396"/>
            <a:ext cx="1524209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4666715" y="8398061"/>
            <a:ext cx="1333509" cy="4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35587" y="9066933"/>
            <a:ext cx="5448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 flipH="1" flipV="1">
            <a:off x="10153115" y="8398061"/>
            <a:ext cx="1333509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528614" y="8114427"/>
            <a:ext cx="1333683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08587" y="6512493"/>
            <a:ext cx="5128351" cy="984897"/>
          </a:xfrm>
          <a:prstGeom prst="rect">
            <a:avLst/>
          </a:prstGeom>
        </p:spPr>
        <p:txBody>
          <a:bodyPr wrap="non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136187" y="6512493"/>
            <a:ext cx="1143157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27782" y="1892300"/>
            <a:ext cx="9761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TẠO THÀNH LIÊN KẾT 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7387" y="3197661"/>
            <a:ext cx="22303242" cy="9756339"/>
            <a:chOff x="687387" y="3197661"/>
            <a:chExt cx="22303242" cy="9756339"/>
          </a:xfrm>
        </p:grpSpPr>
        <p:sp>
          <p:nvSpPr>
            <p:cNvPr id="47" name="Rounded Rectangle 46"/>
            <p:cNvSpPr/>
            <p:nvPr/>
          </p:nvSpPr>
          <p:spPr>
            <a:xfrm>
              <a:off x="687387" y="3197661"/>
              <a:ext cx="22303242" cy="9756339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 Diagonal Corner Rectangle 47"/>
            <p:cNvSpPr/>
            <p:nvPr/>
          </p:nvSpPr>
          <p:spPr>
            <a:xfrm>
              <a:off x="687387" y="3200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987" y="3276600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4369012" y="3206103"/>
            <a:ext cx="2062617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53B5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Xét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NaCl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87" grpId="0" animBg="1"/>
      <p:bldP spid="75" grpId="0"/>
      <p:bldP spid="76" grpId="0" animBg="1"/>
      <p:bldP spid="79" grpId="0"/>
      <p:bldP spid="89" grpId="0"/>
      <p:bldP spid="90" grpId="0"/>
      <p:bldP spid="2" grpId="0"/>
      <p:bldP spid="44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66"/>
          <p:cNvSpPr txBox="1">
            <a:spLocks noChangeArrowheads="1"/>
          </p:cNvSpPr>
          <p:nvPr/>
        </p:nvSpPr>
        <p:spPr bwMode="auto">
          <a:xfrm>
            <a:off x="4367424" y="3200400"/>
            <a:ext cx="2085636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Xét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MgO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8" name="Oval 87"/>
          <p:cNvSpPr/>
          <p:nvPr/>
        </p:nvSpPr>
        <p:spPr>
          <a:xfrm>
            <a:off x="9221422" y="6553200"/>
            <a:ext cx="1067165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030630" y="6438893"/>
            <a:ext cx="1143157" cy="9525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1296987" y="5386512"/>
            <a:ext cx="5525258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Mg         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6477960" y="5410200"/>
            <a:ext cx="4572627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12879387" y="5410200"/>
            <a:ext cx="5638800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Mg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2+             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[Ne]</a:t>
            </a:r>
          </a:p>
        </p:txBody>
      </p:sp>
      <p:sp>
        <p:nvSpPr>
          <p:cNvPr id="75" name="Text Box 68"/>
          <p:cNvSpPr txBox="1">
            <a:spLocks noChangeArrowheads="1"/>
          </p:cNvSpPr>
          <p:nvPr/>
        </p:nvSpPr>
        <p:spPr bwMode="auto">
          <a:xfrm>
            <a:off x="17527587" y="5450907"/>
            <a:ext cx="5144206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O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2-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[Ne]</a:t>
            </a: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15813584" y="10339547"/>
            <a:ext cx="4572627" cy="984897"/>
          </a:xfrm>
          <a:prstGeom prst="rect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MgO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17984787" y="8153400"/>
            <a:ext cx="5296677" cy="9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/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lực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hút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tĩnh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endParaRPr lang="en-US" sz="4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0974021" y="5958016"/>
            <a:ext cx="2667366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16861664" y="8529784"/>
            <a:ext cx="2857520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59199" y="5386513"/>
            <a:ext cx="2095788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527587" y="5415903"/>
            <a:ext cx="1524209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4895315" y="8208437"/>
            <a:ext cx="1333509" cy="4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564187" y="8877309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 flipH="1" flipV="1">
            <a:off x="9014350" y="8208437"/>
            <a:ext cx="1333509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668329" y="8053531"/>
            <a:ext cx="1333683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7782" y="1892300"/>
            <a:ext cx="9761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TẠO THÀNH LIÊN KẾT 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7387" y="3197661"/>
            <a:ext cx="22303242" cy="9756339"/>
            <a:chOff x="687387" y="3197661"/>
            <a:chExt cx="22303242" cy="9756339"/>
          </a:xfrm>
        </p:grpSpPr>
        <p:sp>
          <p:nvSpPr>
            <p:cNvPr id="46" name="Rounded Rectangle 45"/>
            <p:cNvSpPr/>
            <p:nvPr/>
          </p:nvSpPr>
          <p:spPr>
            <a:xfrm>
              <a:off x="687387" y="3197661"/>
              <a:ext cx="22303242" cy="9756339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Diagonal Corner Rectangle 46"/>
            <p:cNvSpPr/>
            <p:nvPr/>
          </p:nvSpPr>
          <p:spPr>
            <a:xfrm>
              <a:off x="687387" y="3200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5987" y="3276600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8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 animBg="1"/>
      <p:bldP spid="87" grpId="0" animBg="1"/>
      <p:bldP spid="72" grpId="0"/>
      <p:bldP spid="73" grpId="0"/>
      <p:bldP spid="74" grpId="0"/>
      <p:bldP spid="75" grpId="0"/>
      <p:bldP spid="76" grpId="0" animBg="1"/>
      <p:bldP spid="79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66"/>
          <p:cNvSpPr txBox="1">
            <a:spLocks noChangeArrowheads="1"/>
          </p:cNvSpPr>
          <p:nvPr/>
        </p:nvSpPr>
        <p:spPr bwMode="auto">
          <a:xfrm>
            <a:off x="4344987" y="3206103"/>
            <a:ext cx="20726400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53B5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Xét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CaCl</a:t>
            </a:r>
            <a:r>
              <a:rPr lang="en-US" b="1" baseline="-25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763587" y="5029200"/>
            <a:ext cx="5906310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[Ne] 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88" name="Oval 87"/>
          <p:cNvSpPr/>
          <p:nvPr/>
        </p:nvSpPr>
        <p:spPr>
          <a:xfrm>
            <a:off x="7672101" y="6057893"/>
            <a:ext cx="1016286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26342" y="6057893"/>
            <a:ext cx="1009245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4725987" y="5029200"/>
            <a:ext cx="5525258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Ca         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[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Ar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] 4s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14607032" y="5069907"/>
            <a:ext cx="4368355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Ca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2+             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[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Ar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]</a:t>
            </a: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16841787" y="10134600"/>
            <a:ext cx="4572627" cy="984897"/>
          </a:xfrm>
          <a:prstGeom prst="rect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CaCl</a:t>
            </a:r>
            <a:r>
              <a:rPr lang="en-US" b="1" baseline="-25000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13031787" y="8534400"/>
            <a:ext cx="628727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/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hút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tĩnh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2650787" y="5558365"/>
            <a:ext cx="2667366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17472545" y="8437043"/>
            <a:ext cx="2857520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183187" y="5034903"/>
            <a:ext cx="2095788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517978" y="5029200"/>
            <a:ext cx="1524209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4839686" y="8496309"/>
            <a:ext cx="4382101" cy="4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 flipH="1" flipV="1">
            <a:off x="4232801" y="7924805"/>
            <a:ext cx="1143008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370497" y="7734304"/>
            <a:ext cx="1333683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30999" y="5029200"/>
            <a:ext cx="2095788" cy="98489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19584987" y="5069907"/>
            <a:ext cx="2971800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2Cl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[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Ar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218739" y="8496309"/>
            <a:ext cx="3127248" cy="4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563752" y="7827437"/>
            <a:ext cx="1333509" cy="4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11776601" y="7924805"/>
            <a:ext cx="1143008" cy="42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8307387" y="5069907"/>
            <a:ext cx="5906310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[Ne] 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33651" y="7734304"/>
            <a:ext cx="1333683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27782" y="1892300"/>
            <a:ext cx="9761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TẠO THÀNH LIÊN KẾT ION</a:t>
            </a:r>
          </a:p>
        </p:txBody>
      </p:sp>
      <p:sp>
        <p:nvSpPr>
          <p:cNvPr id="58" name="Oval 57"/>
          <p:cNvSpPr/>
          <p:nvPr/>
        </p:nvSpPr>
        <p:spPr>
          <a:xfrm>
            <a:off x="11870142" y="6057893"/>
            <a:ext cx="1009245" cy="9525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7387" y="3197661"/>
            <a:ext cx="22303242" cy="9756339"/>
            <a:chOff x="687387" y="3197661"/>
            <a:chExt cx="22303242" cy="9756339"/>
          </a:xfrm>
        </p:grpSpPr>
        <p:sp>
          <p:nvSpPr>
            <p:cNvPr id="59" name="Rounded Rectangle 58"/>
            <p:cNvSpPr/>
            <p:nvPr/>
          </p:nvSpPr>
          <p:spPr>
            <a:xfrm>
              <a:off x="687387" y="3197661"/>
              <a:ext cx="22303242" cy="9756339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 Diagonal Corner Rectangle 59"/>
            <p:cNvSpPr/>
            <p:nvPr/>
          </p:nvSpPr>
          <p:spPr>
            <a:xfrm>
              <a:off x="687387" y="3200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5987" y="3276600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4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6" grpId="0"/>
      <p:bldP spid="88" grpId="0" animBg="1"/>
      <p:bldP spid="87" grpId="0" animBg="1"/>
      <p:bldP spid="72" grpId="0"/>
      <p:bldP spid="74" grpId="0"/>
      <p:bldP spid="76" grpId="0" animBg="1"/>
      <p:bldP spid="79" grpId="0"/>
      <p:bldP spid="90" grpId="0"/>
      <p:bldP spid="123" grpId="0"/>
      <p:bldP spid="37" grpId="0"/>
      <p:bldP spid="43" grpId="0"/>
      <p:bldP spid="44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7385" y="1892300"/>
            <a:ext cx="12241141" cy="861774"/>
            <a:chOff x="687385" y="1892300"/>
            <a:chExt cx="12241141" cy="861774"/>
          </a:xfrm>
        </p:grpSpPr>
        <p:sp>
          <p:nvSpPr>
            <p:cNvPr id="27" name="Rounded Rectangle 26"/>
            <p:cNvSpPr/>
            <p:nvPr/>
          </p:nvSpPr>
          <p:spPr>
            <a:xfrm>
              <a:off x="687385" y="1892300"/>
              <a:ext cx="1207008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35187" y="1892300"/>
              <a:ext cx="107933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TINH THỂ - MẠNG TINH THỂ ION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35187" y="3810000"/>
            <a:ext cx="208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Cấu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tạo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từ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những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, ion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hoặc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phân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và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chúng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được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sắp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xếp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theo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một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trật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tự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nhất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định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không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gian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8987" y="3048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53B5F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b="1" dirty="0">
                <a:solidFill>
                  <a:srgbClr val="753B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753B5F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b="1" dirty="0">
              <a:solidFill>
                <a:srgbClr val="753B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17587" y="6782812"/>
            <a:ext cx="9220200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Mạng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tinh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thể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NaCl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cấu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trúc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lập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phương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 ion Na</a:t>
            </a:r>
            <a:r>
              <a:rPr lang="en-CA" b="1" baseline="30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được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bao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quanh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bởi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 ion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CA" b="1" baseline="30000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và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ngược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lại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7" name="Picture 3" descr="C:\Users\Phong\Desktop\hinh iss\205.jpg"/>
          <p:cNvPicPr>
            <a:picLocks noChangeAspect="1" noChangeArrowheads="1"/>
          </p:cNvPicPr>
          <p:nvPr/>
        </p:nvPicPr>
        <p:blipFill rotWithShape="1">
          <a:blip r:embed="rId3" cstate="print"/>
          <a:srcRect b="10619"/>
          <a:stretch/>
        </p:blipFill>
        <p:spPr bwMode="auto">
          <a:xfrm>
            <a:off x="2135187" y="5867400"/>
            <a:ext cx="9712474" cy="6334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430587" y="12039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mạng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NaCl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0387" y="6781800"/>
            <a:ext cx="19780773" cy="1723561"/>
          </a:xfrm>
          <a:prstGeom prst="rect">
            <a:avLst/>
          </a:prstGeom>
        </p:spPr>
        <p:txBody>
          <a:bodyPr wrap="square" lIns="243852" tIns="121926" rIns="243852" bIns="121926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●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Khi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nóng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chảy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hay tan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nước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thì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dẫn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trạng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thái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rắn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ban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đầu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không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dẫn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398" y="4044303"/>
            <a:ext cx="10592989" cy="984897"/>
          </a:xfrm>
          <a:prstGeom prst="rect">
            <a:avLst/>
          </a:prstGeom>
        </p:spPr>
        <p:txBody>
          <a:bodyPr wrap="none" lIns="243852" tIns="121926" rIns="243852" bIns="121926">
            <a:spAutoFit/>
          </a:bodyPr>
          <a:lstStyle/>
          <a:p>
            <a:pPr algn="ctr"/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Tính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chất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chung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hợp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chất</a:t>
            </a:r>
            <a:r>
              <a:rPr lang="en-CA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ion: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7385" y="1892300"/>
            <a:ext cx="1207008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187" y="1892300"/>
            <a:ext cx="10793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TINH THỂ - MẠNG TINH THỂ 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2787" y="5985301"/>
            <a:ext cx="11524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●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Nhiệt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độ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nóng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chảy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và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nhiệt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độ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sôi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cao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2787" y="5036403"/>
            <a:ext cx="9046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●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Thường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tan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nhiều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CA" dirty="0" err="1">
                <a:latin typeface="Arial" pitchFamily="34" charset="0"/>
                <a:ea typeface="Tahoma" pitchFamily="34" charset="0"/>
                <a:cs typeface="Arial" pitchFamily="34" charset="0"/>
              </a:rPr>
              <a:t>nước</a:t>
            </a:r>
            <a:r>
              <a:rPr lang="en-CA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0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10135552" y="4876800"/>
            <a:ext cx="4877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3852" tIns="121926" rIns="243852" bIns="121926"/>
          <a:lstStyle/>
          <a:p>
            <a:endParaRPr lang="en-CA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10161323" y="6997701"/>
            <a:ext cx="4877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3852" tIns="121926" rIns="243852" bIns="121926"/>
          <a:lstStyle/>
          <a:p>
            <a:endParaRPr lang="en-CA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348417" y="3968103"/>
            <a:ext cx="5893567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nhường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551644" y="6025503"/>
            <a:ext cx="5893567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nhận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6385162" y="4064002"/>
            <a:ext cx="5334732" cy="984897"/>
          </a:xfrm>
          <a:prstGeom prst="rect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dương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16385162" y="6299202"/>
            <a:ext cx="5334732" cy="984897"/>
          </a:xfrm>
          <a:prstGeom prst="rect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âm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5690658" y="8540113"/>
            <a:ext cx="406452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5766858" y="9835503"/>
            <a:ext cx="4064529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anion</a:t>
            </a:r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10288587" y="8763000"/>
            <a:ext cx="4267756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pPr algn="ctr" eaLnBrk="0" hangingPunct="0"/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hút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tĩnh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V="1">
            <a:off x="10139235" y="9715520"/>
            <a:ext cx="48737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243852" tIns="121926" rIns="243852" bIns="121926"/>
          <a:lstStyle/>
          <a:p>
            <a:endParaRPr lang="en-CA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17527587" y="8128003"/>
            <a:ext cx="3275972" cy="3073397"/>
          </a:xfrm>
          <a:prstGeom prst="ellipse">
            <a:avLst/>
          </a:prstGeom>
          <a:noFill/>
          <a:ln>
            <a:solidFill>
              <a:srgbClr val="753B5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243852" tIns="121926" rIns="243852" bIns="121926" anchor="ctr"/>
          <a:lstStyle/>
          <a:p>
            <a:pPr algn="ctr" eaLnBrk="0" hangingPunct="0"/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Liên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kết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eaLnBrk="0" hangingPunct="0"/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ion</a:t>
            </a:r>
          </a:p>
        </p:txBody>
      </p:sp>
      <p:sp>
        <p:nvSpPr>
          <p:cNvPr id="50" name="AutoShape 24"/>
          <p:cNvSpPr>
            <a:spLocks/>
          </p:cNvSpPr>
          <p:nvPr/>
        </p:nvSpPr>
        <p:spPr bwMode="auto">
          <a:xfrm>
            <a:off x="8993187" y="8997287"/>
            <a:ext cx="609679" cy="1371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4384" y="1884835"/>
            <a:ext cx="22326245" cy="11145365"/>
            <a:chOff x="664384" y="1884835"/>
            <a:chExt cx="22326245" cy="11145365"/>
          </a:xfrm>
        </p:grpSpPr>
        <p:sp>
          <p:nvSpPr>
            <p:cNvPr id="20" name="Rectangle 19"/>
            <p:cNvSpPr/>
            <p:nvPr/>
          </p:nvSpPr>
          <p:spPr>
            <a:xfrm>
              <a:off x="664384" y="2338859"/>
              <a:ext cx="22326245" cy="10691341"/>
            </a:xfrm>
            <a:prstGeom prst="rect">
              <a:avLst/>
            </a:prstGeom>
            <a:noFill/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740584" y="1884835"/>
              <a:ext cx="7185803" cy="914400"/>
            </a:xfrm>
            <a:prstGeom prst="homePlate">
              <a:avLst>
                <a:gd name="adj" fmla="val 1851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664384" y="1884835"/>
              <a:ext cx="1096337" cy="914400"/>
            </a:xfrm>
            <a:prstGeom prst="homePlate">
              <a:avLst>
                <a:gd name="adj" fmla="val 18518"/>
              </a:avLst>
            </a:prstGeom>
            <a:solidFill>
              <a:srgbClr val="B0649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59" y="1972941"/>
              <a:ext cx="517525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982787" y="1942981"/>
              <a:ext cx="556274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</p:grp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-74822" y="4267200"/>
            <a:ext cx="11201609" cy="14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loại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(1/ 2/ 3 electron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230187" y="6446601"/>
            <a:ext cx="10820400" cy="14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phi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(5/ 6/ 7 electron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59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/>
      <p:bldP spid="41" grpId="0"/>
      <p:bldP spid="42" grpId="0" animBg="1"/>
      <p:bldP spid="43" grpId="0" animBg="1"/>
      <p:bldP spid="45" grpId="0"/>
      <p:bldP spid="46" grpId="0"/>
      <p:bldP spid="47" grpId="0"/>
      <p:bldP spid="48" grpId="0" animBg="1"/>
      <p:bldP spid="49" grpId="0" animBg="1"/>
      <p:bldP spid="50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-18973" y="-28892"/>
            <a:ext cx="24406148" cy="13729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18973" y="-59266"/>
            <a:ext cx="24406148" cy="1379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621587" y="5638800"/>
            <a:ext cx="15497816" cy="7086600"/>
          </a:xfrm>
          <a:prstGeom prst="roundRect">
            <a:avLst>
              <a:gd name="adj" fmla="val 4570"/>
            </a:avLst>
          </a:prstGeom>
          <a:noFill/>
          <a:ln>
            <a:solidFill>
              <a:srgbClr val="BE8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077093" y="5334000"/>
            <a:ext cx="1248909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-18973" y="0"/>
            <a:ext cx="9736060" cy="13717588"/>
          </a:xfrm>
          <a:custGeom>
            <a:avLst/>
            <a:gdLst>
              <a:gd name="T0" fmla="*/ 3066 w 3066"/>
              <a:gd name="T1" fmla="*/ 0 h 4320"/>
              <a:gd name="T2" fmla="*/ 3054 w 3066"/>
              <a:gd name="T3" fmla="*/ 0 h 4320"/>
              <a:gd name="T4" fmla="*/ 2984 w 3066"/>
              <a:gd name="T5" fmla="*/ 0 h 4320"/>
              <a:gd name="T6" fmla="*/ 2729 w 3066"/>
              <a:gd name="T7" fmla="*/ 0 h 4320"/>
              <a:gd name="T8" fmla="*/ 0 w 3066"/>
              <a:gd name="T9" fmla="*/ 0 h 4320"/>
              <a:gd name="T10" fmla="*/ 0 w 3066"/>
              <a:gd name="T11" fmla="*/ 4320 h 4320"/>
              <a:gd name="T12" fmla="*/ 1787 w 3066"/>
              <a:gd name="T13" fmla="*/ 4320 h 4320"/>
              <a:gd name="T14" fmla="*/ 1857 w 3066"/>
              <a:gd name="T15" fmla="*/ 4320 h 4320"/>
              <a:gd name="T16" fmla="*/ 2072 w 3066"/>
              <a:gd name="T17" fmla="*/ 4320 h 4320"/>
              <a:gd name="T18" fmla="*/ 1824 w 3066"/>
              <a:gd name="T19" fmla="*/ 2776 h 4320"/>
              <a:gd name="T20" fmla="*/ 1891 w 3066"/>
              <a:gd name="T21" fmla="*/ 1962 h 4320"/>
              <a:gd name="T22" fmla="*/ 1891 w 3066"/>
              <a:gd name="T23" fmla="*/ 1962 h 4320"/>
              <a:gd name="T24" fmla="*/ 1891 w 3066"/>
              <a:gd name="T25" fmla="*/ 1962 h 4320"/>
              <a:gd name="T26" fmla="*/ 3066 w 3066"/>
              <a:gd name="T2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66" h="4320">
                <a:moveTo>
                  <a:pt x="3066" y="0"/>
                </a:moveTo>
                <a:cubicBezTo>
                  <a:pt x="3054" y="0"/>
                  <a:pt x="3054" y="0"/>
                  <a:pt x="3054" y="0"/>
                </a:cubicBezTo>
                <a:cubicBezTo>
                  <a:pt x="2984" y="0"/>
                  <a:pt x="2984" y="0"/>
                  <a:pt x="2984" y="0"/>
                </a:cubicBezTo>
                <a:cubicBezTo>
                  <a:pt x="2729" y="0"/>
                  <a:pt x="2729" y="0"/>
                  <a:pt x="2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1787" y="4320"/>
                  <a:pt x="1787" y="4320"/>
                  <a:pt x="1787" y="4320"/>
                </a:cubicBezTo>
                <a:cubicBezTo>
                  <a:pt x="1857" y="4320"/>
                  <a:pt x="1857" y="4320"/>
                  <a:pt x="1857" y="4320"/>
                </a:cubicBezTo>
                <a:cubicBezTo>
                  <a:pt x="2072" y="4320"/>
                  <a:pt x="2072" y="4320"/>
                  <a:pt x="2072" y="4320"/>
                </a:cubicBezTo>
                <a:cubicBezTo>
                  <a:pt x="1913" y="3847"/>
                  <a:pt x="1824" y="3325"/>
                  <a:pt x="1824" y="2776"/>
                </a:cubicBezTo>
                <a:cubicBezTo>
                  <a:pt x="1824" y="2497"/>
                  <a:pt x="1847" y="2224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1891" y="1962"/>
                  <a:pt x="1891" y="1962"/>
                  <a:pt x="1891" y="1962"/>
                </a:cubicBezTo>
                <a:cubicBezTo>
                  <a:pt x="2115" y="1154"/>
                  <a:pt x="2538" y="468"/>
                  <a:pt x="30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851187" y="1066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E80A6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899988" y="1676400"/>
            <a:ext cx="1322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BE80A6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10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681" y="1255394"/>
            <a:ext cx="1495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870" y="2763302"/>
            <a:ext cx="22383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694899" y="5105400"/>
            <a:ext cx="11351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BE80A6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LIÊN KẾT ION – TINH THỂ 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07387" y="7315200"/>
            <a:ext cx="13944600" cy="861774"/>
            <a:chOff x="8307387" y="7315200"/>
            <a:chExt cx="13944600" cy="861774"/>
          </a:xfrm>
        </p:grpSpPr>
        <p:sp>
          <p:nvSpPr>
            <p:cNvPr id="18" name="Rounded Rectangle 17"/>
            <p:cNvSpPr/>
            <p:nvPr/>
          </p:nvSpPr>
          <p:spPr>
            <a:xfrm>
              <a:off x="8307387" y="7315200"/>
              <a:ext cx="1207008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45037" y="7315200"/>
              <a:ext cx="125069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HÌNH THÀNH ION, CATION, ANION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07387" y="8744923"/>
            <a:ext cx="11201400" cy="861774"/>
            <a:chOff x="8307387" y="8744923"/>
            <a:chExt cx="11201400" cy="861774"/>
          </a:xfrm>
        </p:grpSpPr>
        <p:sp>
          <p:nvSpPr>
            <p:cNvPr id="20" name="Rounded Rectangle 19"/>
            <p:cNvSpPr/>
            <p:nvPr/>
          </p:nvSpPr>
          <p:spPr>
            <a:xfrm>
              <a:off x="8307387" y="8744923"/>
              <a:ext cx="1207008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47782" y="8744923"/>
              <a:ext cx="976100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TẠO THÀNH LIÊN KẾT 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07387" y="10263426"/>
            <a:ext cx="12241139" cy="861774"/>
            <a:chOff x="8307387" y="10263426"/>
            <a:chExt cx="12241139" cy="861774"/>
          </a:xfrm>
        </p:grpSpPr>
        <p:sp>
          <p:nvSpPr>
            <p:cNvPr id="22" name="Rounded Rectangle 21"/>
            <p:cNvSpPr/>
            <p:nvPr/>
          </p:nvSpPr>
          <p:spPr>
            <a:xfrm>
              <a:off x="8307387" y="10263426"/>
              <a:ext cx="1207008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5187" y="10263426"/>
              <a:ext cx="107933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TINH THỂ - MẠNG TINH THỂ 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11996" y="3200400"/>
            <a:ext cx="10695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LIÊN KẾT HÓA HỌC</a:t>
            </a:r>
          </a:p>
        </p:txBody>
      </p:sp>
    </p:spTree>
    <p:extLst>
      <p:ext uri="{BB962C8B-B14F-4D97-AF65-F5344CB8AC3E}">
        <p14:creationId xmlns:p14="http://schemas.microsoft.com/office/powerpoint/2010/main" val="26657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4419044" y="4876800"/>
            <a:ext cx="15623143" cy="17235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 eaLnBrk="0" hangingPunct="0"/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trung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hòa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về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do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  <a:p>
            <a:pPr algn="ctr" eaLnBrk="0" hangingPunct="0"/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proton =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electron</a:t>
            </a:r>
          </a:p>
        </p:txBody>
      </p:sp>
      <p:sp>
        <p:nvSpPr>
          <p:cNvPr id="103" name="Text Box 116"/>
          <p:cNvSpPr txBox="1">
            <a:spLocks noChangeArrowheads="1"/>
          </p:cNvSpPr>
          <p:nvPr/>
        </p:nvSpPr>
        <p:spPr bwMode="auto">
          <a:xfrm>
            <a:off x="3494024" y="8991600"/>
            <a:ext cx="3746563" cy="984897"/>
          </a:xfrm>
          <a:prstGeom prst="rect">
            <a:avLst/>
          </a:prstGeom>
          <a:solidFill>
            <a:srgbClr val="B06493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243852" tIns="121926" rIns="243852" bIns="121926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104" name="Elbow Connector 103"/>
          <p:cNvCxnSpPr/>
          <p:nvPr/>
        </p:nvCxnSpPr>
        <p:spPr>
          <a:xfrm flipV="1">
            <a:off x="7239908" y="8763009"/>
            <a:ext cx="6249079" cy="768096"/>
          </a:xfrm>
          <a:prstGeom prst="bentConnector3">
            <a:avLst>
              <a:gd name="adj1" fmla="val 1927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>
            <a:off x="7239908" y="9525014"/>
            <a:ext cx="6249079" cy="768992"/>
          </a:xfrm>
          <a:prstGeom prst="bentConnector3">
            <a:avLst>
              <a:gd name="adj1" fmla="val 1927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459787" y="7855606"/>
            <a:ext cx="5525258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nhường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electron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459787" y="10294006"/>
            <a:ext cx="5525258" cy="984885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nhận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electron</a:t>
            </a:r>
          </a:p>
        </p:txBody>
      </p:sp>
      <p:sp>
        <p:nvSpPr>
          <p:cNvPr id="108" name="Oval 107"/>
          <p:cNvSpPr/>
          <p:nvPr/>
        </p:nvSpPr>
        <p:spPr>
          <a:xfrm>
            <a:off x="14098849" y="7620000"/>
            <a:ext cx="5943338" cy="1524011"/>
          </a:xfrm>
          <a:prstGeom prst="ellipse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dương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" name="Oval 60"/>
          <p:cNvSpPr/>
          <p:nvPr/>
        </p:nvSpPr>
        <p:spPr>
          <a:xfrm>
            <a:off x="14022387" y="9608195"/>
            <a:ext cx="5943338" cy="1524011"/>
          </a:xfrm>
          <a:prstGeom prst="ellipse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CA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âm</a:t>
            </a:r>
            <a:r>
              <a:rPr lang="en-CA" b="1" dirty="0">
                <a:latin typeface="Arial" pitchFamily="34" charset="0"/>
                <a:ea typeface="Tahoma" pitchFamily="34" charset="0"/>
                <a:cs typeface="Arial" pitchFamily="34" charset="0"/>
              </a:rPr>
              <a:t> (anion)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7387" y="1892300"/>
            <a:ext cx="13944600" cy="861774"/>
            <a:chOff x="687387" y="1892300"/>
            <a:chExt cx="13944600" cy="861774"/>
          </a:xfrm>
        </p:grpSpPr>
        <p:sp>
          <p:nvSpPr>
            <p:cNvPr id="62" name="Rounded Rectangle 61"/>
            <p:cNvSpPr/>
            <p:nvPr/>
          </p:nvSpPr>
          <p:spPr>
            <a:xfrm>
              <a:off x="687387" y="1892300"/>
              <a:ext cx="1066800" cy="835065"/>
            </a:xfrm>
            <a:prstGeom prst="roundRect">
              <a:avLst/>
            </a:prstGeom>
            <a:solidFill>
              <a:srgbClr val="B06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125037" y="1892300"/>
              <a:ext cx="125069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HÌNH THÀNH ION, CATION, ANION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3187" y="2743200"/>
            <a:ext cx="8382000" cy="914400"/>
            <a:chOff x="1373187" y="2743200"/>
            <a:chExt cx="8382000" cy="914400"/>
          </a:xfrm>
        </p:grpSpPr>
        <p:sp>
          <p:nvSpPr>
            <p:cNvPr id="68" name="Rounded Rectangle 67"/>
            <p:cNvSpPr/>
            <p:nvPr/>
          </p:nvSpPr>
          <p:spPr>
            <a:xfrm>
              <a:off x="1373187" y="2827139"/>
              <a:ext cx="8382000" cy="77783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54387" y="2795826"/>
              <a:ext cx="59154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ion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373187" y="2836704"/>
              <a:ext cx="1524000" cy="777835"/>
            </a:xfrm>
            <a:prstGeom prst="roundRect">
              <a:avLst>
                <a:gd name="adj" fmla="val 50000"/>
              </a:avLst>
            </a:prstGeom>
            <a:solidFill>
              <a:srgbClr val="BE80A6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46555" y="274320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animBg="1"/>
      <p:bldP spid="106" grpId="0"/>
      <p:bldP spid="107" grpId="0"/>
      <p:bldP spid="108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20"/>
          <p:cNvSpPr txBox="1">
            <a:spLocks noChangeArrowheads="1"/>
          </p:cNvSpPr>
          <p:nvPr/>
        </p:nvSpPr>
        <p:spPr bwMode="auto">
          <a:xfrm>
            <a:off x="2667282" y="10718800"/>
            <a:ext cx="7792100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Na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2" name="Text Box 12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302636" y="3962400"/>
            <a:ext cx="1868799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Na (Z=11) </a:t>
            </a:r>
          </a:p>
        </p:txBody>
      </p:sp>
      <p:grpSp>
        <p:nvGrpSpPr>
          <p:cNvPr id="73" name="Group 39"/>
          <p:cNvGrpSpPr>
            <a:grpSpLocks/>
          </p:cNvGrpSpPr>
          <p:nvPr/>
        </p:nvGrpSpPr>
        <p:grpSpPr bwMode="auto">
          <a:xfrm>
            <a:off x="3450027" y="5473251"/>
            <a:ext cx="4782737" cy="4594256"/>
            <a:chOff x="680" y="1414"/>
            <a:chExt cx="1426" cy="1447"/>
          </a:xfrm>
        </p:grpSpPr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732" y="1482"/>
              <a:ext cx="1320" cy="1326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75" name="Group 38"/>
            <p:cNvGrpSpPr>
              <a:grpSpLocks/>
            </p:cNvGrpSpPr>
            <p:nvPr/>
          </p:nvGrpSpPr>
          <p:grpSpPr bwMode="auto">
            <a:xfrm>
              <a:off x="680" y="1414"/>
              <a:ext cx="1426" cy="1447"/>
              <a:chOff x="680" y="1414"/>
              <a:chExt cx="1426" cy="1447"/>
            </a:xfrm>
          </p:grpSpPr>
          <p:sp>
            <p:nvSpPr>
              <p:cNvPr id="76" name="Oval 16"/>
              <p:cNvSpPr>
                <a:spLocks noChangeArrowheads="1"/>
              </p:cNvSpPr>
              <p:nvPr/>
            </p:nvSpPr>
            <p:spPr bwMode="auto">
              <a:xfrm>
                <a:off x="1021" y="1755"/>
                <a:ext cx="770" cy="76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77" name="Group 18"/>
              <p:cNvGrpSpPr>
                <a:grpSpLocks/>
              </p:cNvGrpSpPr>
              <p:nvPr/>
            </p:nvGrpSpPr>
            <p:grpSpPr bwMode="auto">
              <a:xfrm>
                <a:off x="1230" y="1977"/>
                <a:ext cx="499" cy="340"/>
                <a:chOff x="1277" y="2205"/>
                <a:chExt cx="499" cy="340"/>
              </a:xfrm>
            </p:grpSpPr>
            <p:sp>
              <p:nvSpPr>
                <p:cNvPr id="89" name="Oval 19"/>
                <p:cNvSpPr>
                  <a:spLocks noChangeArrowheads="1"/>
                </p:cNvSpPr>
                <p:nvPr/>
              </p:nvSpPr>
              <p:spPr bwMode="auto">
                <a:xfrm>
                  <a:off x="1292" y="2205"/>
                  <a:ext cx="340" cy="340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A5002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77" y="2256"/>
                  <a:ext cx="49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5300" b="1">
                      <a:solidFill>
                        <a:schemeClr val="bg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11+</a:t>
                  </a:r>
                </a:p>
              </p:txBody>
            </p:sp>
          </p:grpSp>
          <p:grpSp>
            <p:nvGrpSpPr>
              <p:cNvPr id="78" name="Group 37"/>
              <p:cNvGrpSpPr>
                <a:grpSpLocks/>
              </p:cNvGrpSpPr>
              <p:nvPr/>
            </p:nvGrpSpPr>
            <p:grpSpPr bwMode="auto">
              <a:xfrm>
                <a:off x="680" y="1414"/>
                <a:ext cx="1426" cy="1447"/>
                <a:chOff x="680" y="1414"/>
                <a:chExt cx="1426" cy="1447"/>
              </a:xfrm>
            </p:grpSpPr>
            <p:sp>
              <p:nvSpPr>
                <p:cNvPr id="79" name="Oval 22"/>
                <p:cNvSpPr>
                  <a:spLocks noChangeArrowheads="1"/>
                </p:cNvSpPr>
                <p:nvPr/>
              </p:nvSpPr>
              <p:spPr bwMode="auto">
                <a:xfrm>
                  <a:off x="1344" y="1680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Oval 23"/>
                <p:cNvSpPr>
                  <a:spLocks noChangeArrowheads="1"/>
                </p:cNvSpPr>
                <p:nvPr/>
              </p:nvSpPr>
              <p:spPr bwMode="auto">
                <a:xfrm>
                  <a:off x="1227" y="141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Oval 24"/>
                <p:cNvSpPr>
                  <a:spLocks noChangeArrowheads="1"/>
                </p:cNvSpPr>
                <p:nvPr/>
              </p:nvSpPr>
              <p:spPr bwMode="auto">
                <a:xfrm>
                  <a:off x="1454" y="141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Oval 25"/>
                <p:cNvSpPr>
                  <a:spLocks noChangeArrowheads="1"/>
                </p:cNvSpPr>
                <p:nvPr/>
              </p:nvSpPr>
              <p:spPr bwMode="auto">
                <a:xfrm>
                  <a:off x="1263" y="2748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3" name="Oval 26"/>
                <p:cNvSpPr>
                  <a:spLocks noChangeArrowheads="1"/>
                </p:cNvSpPr>
                <p:nvPr/>
              </p:nvSpPr>
              <p:spPr bwMode="auto">
                <a:xfrm>
                  <a:off x="1490" y="2743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Oval 27"/>
                <p:cNvSpPr>
                  <a:spLocks noChangeArrowheads="1"/>
                </p:cNvSpPr>
                <p:nvPr/>
              </p:nvSpPr>
              <p:spPr bwMode="auto">
                <a:xfrm>
                  <a:off x="680" y="199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Oval 28"/>
                <p:cNvSpPr>
                  <a:spLocks noChangeArrowheads="1"/>
                </p:cNvSpPr>
                <p:nvPr/>
              </p:nvSpPr>
              <p:spPr bwMode="auto">
                <a:xfrm>
                  <a:off x="682" y="2222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Oval 29"/>
                <p:cNvSpPr>
                  <a:spLocks noChangeArrowheads="1"/>
                </p:cNvSpPr>
                <p:nvPr/>
              </p:nvSpPr>
              <p:spPr bwMode="auto">
                <a:xfrm>
                  <a:off x="1993" y="1977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Oval 30"/>
                <p:cNvSpPr>
                  <a:spLocks noChangeArrowheads="1"/>
                </p:cNvSpPr>
                <p:nvPr/>
              </p:nvSpPr>
              <p:spPr bwMode="auto">
                <a:xfrm>
                  <a:off x="1993" y="219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Oval 31"/>
                <p:cNvSpPr>
                  <a:spLocks noChangeArrowheads="1"/>
                </p:cNvSpPr>
                <p:nvPr/>
              </p:nvSpPr>
              <p:spPr bwMode="auto">
                <a:xfrm>
                  <a:off x="1366" y="246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91" name="Oval 33"/>
          <p:cNvSpPr>
            <a:spLocks noChangeArrowheads="1"/>
          </p:cNvSpPr>
          <p:nvPr/>
        </p:nvSpPr>
        <p:spPr bwMode="auto">
          <a:xfrm>
            <a:off x="2845172" y="5151875"/>
            <a:ext cx="5906313" cy="5524539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2" name="Oval 34"/>
          <p:cNvSpPr>
            <a:spLocks noChangeArrowheads="1"/>
          </p:cNvSpPr>
          <p:nvPr/>
        </p:nvSpPr>
        <p:spPr bwMode="auto">
          <a:xfrm>
            <a:off x="4763069" y="5143489"/>
            <a:ext cx="378996" cy="35877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18480950" y="6858001"/>
            <a:ext cx="1770887" cy="15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500" b="1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</a:p>
        </p:txBody>
      </p:sp>
      <p:grpSp>
        <p:nvGrpSpPr>
          <p:cNvPr id="95" name="Group 44"/>
          <p:cNvGrpSpPr>
            <a:grpSpLocks/>
          </p:cNvGrpSpPr>
          <p:nvPr/>
        </p:nvGrpSpPr>
        <p:grpSpPr bwMode="auto">
          <a:xfrm>
            <a:off x="3454262" y="5481717"/>
            <a:ext cx="4782737" cy="4594256"/>
            <a:chOff x="680" y="1414"/>
            <a:chExt cx="1426" cy="1447"/>
          </a:xfrm>
        </p:grpSpPr>
        <p:sp>
          <p:nvSpPr>
            <p:cNvPr id="96" name="Oval 45"/>
            <p:cNvSpPr>
              <a:spLocks noChangeArrowheads="1"/>
            </p:cNvSpPr>
            <p:nvPr/>
          </p:nvSpPr>
          <p:spPr bwMode="auto">
            <a:xfrm>
              <a:off x="732" y="1482"/>
              <a:ext cx="1320" cy="1326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97" name="Group 46"/>
            <p:cNvGrpSpPr>
              <a:grpSpLocks/>
            </p:cNvGrpSpPr>
            <p:nvPr/>
          </p:nvGrpSpPr>
          <p:grpSpPr bwMode="auto">
            <a:xfrm>
              <a:off x="680" y="1414"/>
              <a:ext cx="1426" cy="1447"/>
              <a:chOff x="680" y="1414"/>
              <a:chExt cx="1426" cy="1447"/>
            </a:xfrm>
          </p:grpSpPr>
          <p:sp>
            <p:nvSpPr>
              <p:cNvPr id="98" name="Oval 47"/>
              <p:cNvSpPr>
                <a:spLocks noChangeArrowheads="1"/>
              </p:cNvSpPr>
              <p:nvPr/>
            </p:nvSpPr>
            <p:spPr bwMode="auto">
              <a:xfrm>
                <a:off x="1021" y="1755"/>
                <a:ext cx="770" cy="768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48"/>
              <p:cNvGrpSpPr>
                <a:grpSpLocks/>
              </p:cNvGrpSpPr>
              <p:nvPr/>
            </p:nvGrpSpPr>
            <p:grpSpPr bwMode="auto">
              <a:xfrm>
                <a:off x="1230" y="1977"/>
                <a:ext cx="499" cy="340"/>
                <a:chOff x="1277" y="2205"/>
                <a:chExt cx="499" cy="340"/>
              </a:xfrm>
            </p:grpSpPr>
            <p:sp>
              <p:nvSpPr>
                <p:cNvPr id="111" name="Oval 49"/>
                <p:cNvSpPr>
                  <a:spLocks noChangeArrowheads="1"/>
                </p:cNvSpPr>
                <p:nvPr/>
              </p:nvSpPr>
              <p:spPr bwMode="auto">
                <a:xfrm>
                  <a:off x="1292" y="2205"/>
                  <a:ext cx="340" cy="340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A5002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277" y="2256"/>
                  <a:ext cx="49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5300" b="1">
                      <a:solidFill>
                        <a:schemeClr val="bg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11+</a:t>
                  </a:r>
                </a:p>
              </p:txBody>
            </p:sp>
          </p:grpSp>
          <p:grpSp>
            <p:nvGrpSpPr>
              <p:cNvPr id="100" name="Group 51"/>
              <p:cNvGrpSpPr>
                <a:grpSpLocks/>
              </p:cNvGrpSpPr>
              <p:nvPr/>
            </p:nvGrpSpPr>
            <p:grpSpPr bwMode="auto">
              <a:xfrm>
                <a:off x="680" y="1414"/>
                <a:ext cx="1426" cy="1447"/>
                <a:chOff x="680" y="1414"/>
                <a:chExt cx="1426" cy="1447"/>
              </a:xfrm>
            </p:grpSpPr>
            <p:sp>
              <p:nvSpPr>
                <p:cNvPr id="101" name="Oval 52"/>
                <p:cNvSpPr>
                  <a:spLocks noChangeArrowheads="1"/>
                </p:cNvSpPr>
                <p:nvPr/>
              </p:nvSpPr>
              <p:spPr bwMode="auto">
                <a:xfrm>
                  <a:off x="1344" y="1680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Oval 53"/>
                <p:cNvSpPr>
                  <a:spLocks noChangeArrowheads="1"/>
                </p:cNvSpPr>
                <p:nvPr/>
              </p:nvSpPr>
              <p:spPr bwMode="auto">
                <a:xfrm>
                  <a:off x="1227" y="141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Oval 54"/>
                <p:cNvSpPr>
                  <a:spLocks noChangeArrowheads="1"/>
                </p:cNvSpPr>
                <p:nvPr/>
              </p:nvSpPr>
              <p:spPr bwMode="auto">
                <a:xfrm>
                  <a:off x="1454" y="141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Oval 55"/>
                <p:cNvSpPr>
                  <a:spLocks noChangeArrowheads="1"/>
                </p:cNvSpPr>
                <p:nvPr/>
              </p:nvSpPr>
              <p:spPr bwMode="auto">
                <a:xfrm>
                  <a:off x="1263" y="2748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Oval 56"/>
                <p:cNvSpPr>
                  <a:spLocks noChangeArrowheads="1"/>
                </p:cNvSpPr>
                <p:nvPr/>
              </p:nvSpPr>
              <p:spPr bwMode="auto">
                <a:xfrm>
                  <a:off x="1490" y="2743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Oval 57"/>
                <p:cNvSpPr>
                  <a:spLocks noChangeArrowheads="1"/>
                </p:cNvSpPr>
                <p:nvPr/>
              </p:nvSpPr>
              <p:spPr bwMode="auto">
                <a:xfrm>
                  <a:off x="680" y="1995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Oval 58"/>
                <p:cNvSpPr>
                  <a:spLocks noChangeArrowheads="1"/>
                </p:cNvSpPr>
                <p:nvPr/>
              </p:nvSpPr>
              <p:spPr bwMode="auto">
                <a:xfrm>
                  <a:off x="682" y="2222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Oval 59"/>
                <p:cNvSpPr>
                  <a:spLocks noChangeArrowheads="1"/>
                </p:cNvSpPr>
                <p:nvPr/>
              </p:nvSpPr>
              <p:spPr bwMode="auto">
                <a:xfrm>
                  <a:off x="1993" y="1977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Oval 60"/>
                <p:cNvSpPr>
                  <a:spLocks noChangeArrowheads="1"/>
                </p:cNvSpPr>
                <p:nvPr/>
              </p:nvSpPr>
              <p:spPr bwMode="auto">
                <a:xfrm>
                  <a:off x="1993" y="219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Oval 61"/>
                <p:cNvSpPr>
                  <a:spLocks noChangeArrowheads="1"/>
                </p:cNvSpPr>
                <p:nvPr/>
              </p:nvSpPr>
              <p:spPr bwMode="auto">
                <a:xfrm>
                  <a:off x="1366" y="2464"/>
                  <a:ext cx="113" cy="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ea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14" name="Oval 63"/>
          <p:cNvSpPr>
            <a:spLocks noChangeArrowheads="1"/>
          </p:cNvSpPr>
          <p:nvPr/>
        </p:nvSpPr>
        <p:spPr bwMode="auto">
          <a:xfrm>
            <a:off x="7469187" y="11765246"/>
            <a:ext cx="1034899" cy="103635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6" name="Text Box 121"/>
          <p:cNvSpPr txBox="1">
            <a:spLocks noChangeArrowheads="1"/>
          </p:cNvSpPr>
          <p:nvPr/>
        </p:nvSpPr>
        <p:spPr bwMode="auto">
          <a:xfrm>
            <a:off x="13146219" y="10718800"/>
            <a:ext cx="6077365" cy="20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Na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7" name="Text Box 122"/>
          <p:cNvSpPr txBox="1">
            <a:spLocks noChangeArrowheads="1"/>
          </p:cNvSpPr>
          <p:nvPr/>
        </p:nvSpPr>
        <p:spPr bwMode="auto">
          <a:xfrm>
            <a:off x="16956742" y="10718800"/>
            <a:ext cx="482969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+       1e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0097800" y="11197165"/>
            <a:ext cx="2667366" cy="423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907274" y="7810507"/>
            <a:ext cx="2667366" cy="423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3187" y="2743200"/>
            <a:ext cx="9086195" cy="914400"/>
            <a:chOff x="1373187" y="2743200"/>
            <a:chExt cx="9086195" cy="914400"/>
          </a:xfrm>
        </p:grpSpPr>
        <p:sp>
          <p:nvSpPr>
            <p:cNvPr id="140" name="Rounded Rectangle 139"/>
            <p:cNvSpPr/>
            <p:nvPr/>
          </p:nvSpPr>
          <p:spPr>
            <a:xfrm>
              <a:off x="1373187" y="2827139"/>
              <a:ext cx="9086195" cy="77783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54387" y="2795826"/>
              <a:ext cx="690285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cation</a:t>
              </a:r>
              <a:endPara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1373187" y="2836704"/>
              <a:ext cx="1524000" cy="777835"/>
            </a:xfrm>
            <a:prstGeom prst="roundRect">
              <a:avLst>
                <a:gd name="adj" fmla="val 50000"/>
              </a:avLst>
            </a:prstGeom>
            <a:solidFill>
              <a:srgbClr val="BE80A6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846555" y="274320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387" y="3962400"/>
            <a:ext cx="22303242" cy="8991600"/>
            <a:chOff x="687387" y="3962400"/>
            <a:chExt cx="22303242" cy="8991600"/>
          </a:xfrm>
        </p:grpSpPr>
        <p:sp>
          <p:nvSpPr>
            <p:cNvPr id="144" name="Rounded Rectangle 143"/>
            <p:cNvSpPr/>
            <p:nvPr/>
          </p:nvSpPr>
          <p:spPr>
            <a:xfrm>
              <a:off x="687387" y="3962400"/>
              <a:ext cx="22303242" cy="8991600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 Diagonal Corner Rectangle 144"/>
            <p:cNvSpPr/>
            <p:nvPr/>
          </p:nvSpPr>
          <p:spPr>
            <a:xfrm>
              <a:off x="687387" y="3962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15987" y="4023955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7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2776 L 0.15469 -0.10271 C 0.19757 -0.11968 0.25712 -0.11906 0.31598 -0.10117 C 0.38282 -0.08143 0.43438 -0.04935 0.46754 -0.00987 L 0.62674 0.17212 " pathEditMode="relative" rAng="758102" ptsTypes="FffFF">
                                      <p:cBhvr>
                                        <p:cTn id="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41649 4.0740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1" grpId="0" animBg="1"/>
      <p:bldP spid="92" grpId="0" animBg="1"/>
      <p:bldP spid="94" grpId="0"/>
      <p:bldP spid="114" grpId="0" animBg="1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43457" y="5232400"/>
            <a:ext cx="20794330" cy="35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Khi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tham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gia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phản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ứng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hóa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học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loại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xu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hướng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nhường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44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1, 2, 3 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electron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cho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tố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khác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để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đạt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cấu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electron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bền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khí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hiếm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8 electron hay 2 electron ở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Heli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)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trở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dương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gọi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sz="4400" b="1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373187" y="2827139"/>
            <a:ext cx="9086195" cy="7778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54387" y="2795826"/>
            <a:ext cx="69028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cation</a:t>
            </a:r>
            <a:endParaRPr lang="en-US" sz="5000" b="1" dirty="0">
              <a:solidFill>
                <a:srgbClr val="B064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73187" y="2836704"/>
            <a:ext cx="1524000" cy="777835"/>
          </a:xfrm>
          <a:prstGeom prst="roundRect">
            <a:avLst>
              <a:gd name="adj" fmla="val 50000"/>
            </a:avLst>
          </a:prstGeom>
          <a:solidFill>
            <a:srgbClr val="BE80A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46555" y="2743200"/>
            <a:ext cx="593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7282" y="9565707"/>
            <a:ext cx="19119153" cy="2092893"/>
            <a:chOff x="2667282" y="9565707"/>
            <a:chExt cx="19119153" cy="2092893"/>
          </a:xfrm>
        </p:grpSpPr>
        <p:sp>
          <p:nvSpPr>
            <p:cNvPr id="10" name="Text Box 120"/>
            <p:cNvSpPr txBox="1">
              <a:spLocks noChangeArrowheads="1"/>
            </p:cNvSpPr>
            <p:nvPr/>
          </p:nvSpPr>
          <p:spPr bwMode="auto">
            <a:xfrm>
              <a:off x="2667282" y="9565707"/>
              <a:ext cx="7792100" cy="209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43852" tIns="121926" rIns="243852" bIns="12192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Na 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1s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2s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2p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6</a:t>
              </a: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3s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1</a:t>
              </a:r>
              <a:endParaRPr lang="en-US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>
              <a:off x="7469187" y="10612153"/>
              <a:ext cx="1034899" cy="1036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243852" tIns="121926" rIns="243852" bIns="121926" anchor="ctr"/>
            <a:lstStyle/>
            <a:p>
              <a:endParaRPr lang="en-US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2" name="Text Box 121"/>
            <p:cNvSpPr txBox="1">
              <a:spLocks noChangeArrowheads="1"/>
            </p:cNvSpPr>
            <p:nvPr/>
          </p:nvSpPr>
          <p:spPr bwMode="auto">
            <a:xfrm>
              <a:off x="13146219" y="9565707"/>
              <a:ext cx="6077365" cy="209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43852" tIns="121926" rIns="243852" bIns="12192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Na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+</a:t>
              </a:r>
              <a:endParaRPr lang="en-US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 1s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2s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2p</a:t>
              </a:r>
              <a:r>
                <a:rPr lang="en-US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6</a:t>
              </a:r>
              <a:endParaRPr lang="en-US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3" name="Text Box 122"/>
            <p:cNvSpPr txBox="1">
              <a:spLocks noChangeArrowheads="1"/>
            </p:cNvSpPr>
            <p:nvPr/>
          </p:nvSpPr>
          <p:spPr bwMode="auto">
            <a:xfrm>
              <a:off x="16956742" y="9565707"/>
              <a:ext cx="4829693" cy="984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43852" tIns="121926" rIns="243852" bIns="12192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+       1e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097800" y="10044072"/>
              <a:ext cx="2667366" cy="423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1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2152063" y="3962400"/>
            <a:ext cx="20838566" cy="172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    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Sự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Mg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2+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, Al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3+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Mg (Z=12):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b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Al (Z=13):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3861303" y="5943600"/>
            <a:ext cx="5715784" cy="5715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pPr algn="ctr"/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4408318" y="6540277"/>
            <a:ext cx="4736873" cy="45214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5581737" y="7465286"/>
            <a:ext cx="2475346" cy="2394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6137791" y="7964961"/>
            <a:ext cx="1381588" cy="131875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940421" y="8123072"/>
            <a:ext cx="15789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12+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6520817" y="968373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6436139" y="7101402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5906225" y="6400767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8756308" y="785493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756308" y="866773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6114364" y="1069973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6927270" y="10670103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6858856" y="6400767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082099" y="8269802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4137141" y="907413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02013" y="6210266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4763068" y="6210266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2661806" y="11887200"/>
            <a:ext cx="8312581" cy="984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Mg 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 Mg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2+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  + 2e</a:t>
            </a:r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13908323" y="5943600"/>
            <a:ext cx="5906310" cy="57150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pPr algn="ctr"/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6" name="Oval 36"/>
          <p:cNvSpPr>
            <a:spLocks noChangeArrowheads="1"/>
          </p:cNvSpPr>
          <p:nvPr/>
        </p:nvSpPr>
        <p:spPr bwMode="auto">
          <a:xfrm>
            <a:off x="14518834" y="6565717"/>
            <a:ext cx="4736873" cy="45214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7" name="Oval 37"/>
          <p:cNvSpPr>
            <a:spLocks noChangeArrowheads="1"/>
          </p:cNvSpPr>
          <p:nvPr/>
        </p:nvSpPr>
        <p:spPr bwMode="auto">
          <a:xfrm>
            <a:off x="15611809" y="7490726"/>
            <a:ext cx="2475346" cy="23941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8" name="Oval 38"/>
          <p:cNvSpPr>
            <a:spLocks noChangeArrowheads="1"/>
          </p:cNvSpPr>
          <p:nvPr/>
        </p:nvSpPr>
        <p:spPr bwMode="auto">
          <a:xfrm>
            <a:off x="16172097" y="7965001"/>
            <a:ext cx="1381588" cy="131875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16203357" y="8110414"/>
            <a:ext cx="15789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13+</a:t>
            </a:r>
          </a:p>
        </p:txBody>
      </p:sp>
      <p:sp>
        <p:nvSpPr>
          <p:cNvPr id="50" name="Oval 40"/>
          <p:cNvSpPr>
            <a:spLocks noChangeArrowheads="1"/>
          </p:cNvSpPr>
          <p:nvPr/>
        </p:nvSpPr>
        <p:spPr bwMode="auto">
          <a:xfrm>
            <a:off x="16271454" y="10771743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17084360" y="1080137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2" name="Oval 42"/>
          <p:cNvSpPr>
            <a:spLocks noChangeArrowheads="1"/>
          </p:cNvSpPr>
          <p:nvPr/>
        </p:nvSpPr>
        <p:spPr bwMode="auto">
          <a:xfrm>
            <a:off x="15813584" y="6324604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3" name="Oval 43"/>
          <p:cNvSpPr>
            <a:spLocks noChangeArrowheads="1"/>
          </p:cNvSpPr>
          <p:nvPr/>
        </p:nvSpPr>
        <p:spPr bwMode="auto">
          <a:xfrm>
            <a:off x="17337793" y="6324604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18887995" y="7838042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18917631" y="856617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6" name="Oval 46"/>
          <p:cNvSpPr>
            <a:spLocks noChangeArrowheads="1"/>
          </p:cNvSpPr>
          <p:nvPr/>
        </p:nvSpPr>
        <p:spPr bwMode="auto">
          <a:xfrm>
            <a:off x="14243422" y="8972575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7" name="Oval 47"/>
          <p:cNvSpPr>
            <a:spLocks noChangeArrowheads="1"/>
          </p:cNvSpPr>
          <p:nvPr/>
        </p:nvSpPr>
        <p:spPr bwMode="auto">
          <a:xfrm>
            <a:off x="14184148" y="8104743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8" name="Oval 48"/>
          <p:cNvSpPr>
            <a:spLocks noChangeArrowheads="1"/>
          </p:cNvSpPr>
          <p:nvPr/>
        </p:nvSpPr>
        <p:spPr bwMode="auto">
          <a:xfrm>
            <a:off x="18862002" y="10325132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9" name="Oval 49"/>
          <p:cNvSpPr>
            <a:spLocks noChangeArrowheads="1"/>
          </p:cNvSpPr>
          <p:nvPr/>
        </p:nvSpPr>
        <p:spPr bwMode="auto">
          <a:xfrm>
            <a:off x="14860953" y="6134103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0" name="Oval 50"/>
          <p:cNvSpPr>
            <a:spLocks noChangeArrowheads="1"/>
          </p:cNvSpPr>
          <p:nvPr/>
        </p:nvSpPr>
        <p:spPr bwMode="auto">
          <a:xfrm>
            <a:off x="17909372" y="5943602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endParaRPr lang="en-US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13412787" y="11887200"/>
            <a:ext cx="7105309" cy="984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 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 Al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3+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  + 3e</a:t>
            </a:r>
          </a:p>
        </p:txBody>
      </p:sp>
      <p:sp>
        <p:nvSpPr>
          <p:cNvPr id="62" name="Oval 52"/>
          <p:cNvSpPr>
            <a:spLocks noChangeArrowheads="1"/>
          </p:cNvSpPr>
          <p:nvPr/>
        </p:nvSpPr>
        <p:spPr bwMode="auto">
          <a:xfrm>
            <a:off x="16533955" y="9527143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3" name="Oval 53"/>
          <p:cNvSpPr>
            <a:spLocks noChangeArrowheads="1"/>
          </p:cNvSpPr>
          <p:nvPr/>
        </p:nvSpPr>
        <p:spPr bwMode="auto">
          <a:xfrm>
            <a:off x="16575689" y="7277111"/>
            <a:ext cx="592109" cy="56518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 algn="ctr"/>
            <a:endParaRPr lang="en-US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2095702" y="6400767"/>
            <a:ext cx="2171067" cy="12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latin typeface="Arial" pitchFamily="34" charset="0"/>
                <a:ea typeface="Tahoma" pitchFamily="34" charset="0"/>
                <a:cs typeface="Arial" pitchFamily="34" charset="0"/>
              </a:rPr>
              <a:t>Mg</a:t>
            </a: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20005159" y="6324604"/>
            <a:ext cx="2171067" cy="12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latin typeface="Arial" pitchFamily="34" charset="0"/>
                <a:ea typeface="Tahoma" pitchFamily="34" charset="0"/>
                <a:cs typeface="Arial" pitchFamily="34" charset="0"/>
              </a:rPr>
              <a:t>Al</a:t>
            </a: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2095702" y="6400767"/>
            <a:ext cx="2565806" cy="12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latin typeface="Arial" pitchFamily="34" charset="0"/>
                <a:ea typeface="Tahoma" pitchFamily="34" charset="0"/>
                <a:cs typeface="Arial" pitchFamily="34" charset="0"/>
              </a:rPr>
              <a:t>Mg</a:t>
            </a:r>
            <a:r>
              <a:rPr lang="en-US" sz="6400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2+</a:t>
            </a:r>
            <a:endParaRPr lang="en-US" sz="6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20005159" y="6324604"/>
            <a:ext cx="2171067" cy="12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b="1" dirty="0">
                <a:latin typeface="Arial" pitchFamily="34" charset="0"/>
                <a:ea typeface="Tahoma" pitchFamily="34" charset="0"/>
                <a:cs typeface="Arial" pitchFamily="34" charset="0"/>
              </a:rPr>
              <a:t>Al</a:t>
            </a:r>
            <a:r>
              <a:rPr lang="en-US" sz="6400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3+</a:t>
            </a:r>
            <a:endParaRPr lang="en-US" sz="6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373187" y="2827139"/>
            <a:ext cx="9086195" cy="7778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354387" y="2795826"/>
            <a:ext cx="69028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cation</a:t>
            </a:r>
            <a:endParaRPr lang="en-US" sz="5000" b="1" dirty="0">
              <a:solidFill>
                <a:srgbClr val="B064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373187" y="2836704"/>
            <a:ext cx="1524000" cy="777835"/>
          </a:xfrm>
          <a:prstGeom prst="roundRect">
            <a:avLst>
              <a:gd name="adj" fmla="val 50000"/>
            </a:avLst>
          </a:prstGeom>
          <a:solidFill>
            <a:srgbClr val="BE80A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846555" y="2743200"/>
            <a:ext cx="593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7387" y="3962400"/>
            <a:ext cx="22303242" cy="8991600"/>
            <a:chOff x="687387" y="3962400"/>
            <a:chExt cx="22303242" cy="8991600"/>
          </a:xfrm>
        </p:grpSpPr>
        <p:sp>
          <p:nvSpPr>
            <p:cNvPr id="113" name="Rounded Rectangle 112"/>
            <p:cNvSpPr/>
            <p:nvPr/>
          </p:nvSpPr>
          <p:spPr>
            <a:xfrm>
              <a:off x="687387" y="3962400"/>
              <a:ext cx="22303242" cy="8991600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 Diagonal Corner Rectangle 113"/>
            <p:cNvSpPr/>
            <p:nvPr/>
          </p:nvSpPr>
          <p:spPr>
            <a:xfrm>
              <a:off x="687387" y="3962400"/>
              <a:ext cx="2819400" cy="861774"/>
            </a:xfrm>
            <a:prstGeom prst="round2DiagRect">
              <a:avLst>
                <a:gd name="adj1" fmla="val 24509"/>
                <a:gd name="adj2" fmla="val 0"/>
              </a:avLst>
            </a:prstGeom>
            <a:solidFill>
              <a:srgbClr val="B06493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15987" y="4023955"/>
              <a:ext cx="24721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3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 animBg="1"/>
      <p:bldP spid="43" grpId="0" animBg="1"/>
      <p:bldP spid="44" grpId="0" animBg="1"/>
      <p:bldP spid="45" grpId="0" animBg="1"/>
      <p:bldP spid="58" grpId="0" animBg="1"/>
      <p:bldP spid="59" grpId="0" animBg="1"/>
      <p:bldP spid="60" grpId="0" animBg="1"/>
      <p:bldP spid="61" grpId="0" animBg="1"/>
      <p:bldP spid="64" grpId="0"/>
      <p:bldP spid="64" grpId="1"/>
      <p:bldP spid="65" grpId="0"/>
      <p:bldP spid="65" grpId="1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8392" y="10597503"/>
            <a:ext cx="1954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Mg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73588" y="8006703"/>
            <a:ext cx="12496799" cy="9848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Tên ion dương = cation + tên kim loại</a:t>
            </a:r>
          </a:p>
        </p:txBody>
      </p:sp>
      <p:sp>
        <p:nvSpPr>
          <p:cNvPr id="24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30387" y="6629107"/>
            <a:ext cx="7316758" cy="9848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Gọi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ion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dương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470982" y="9587505"/>
            <a:ext cx="276960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dụ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929440" y="9606108"/>
            <a:ext cx="772260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kali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859587" y="9587505"/>
            <a:ext cx="2590800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K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+     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916988" y="11435703"/>
            <a:ext cx="4419600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nhôm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2516187" y="4823967"/>
            <a:ext cx="11201609" cy="14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loại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(1/ 2/ 3 electron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0669378" y="4044315"/>
            <a:ext cx="52838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B0649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nhường</a:t>
            </a:r>
            <a:r>
              <a:rPr lang="en-US" b="1" dirty="0">
                <a:solidFill>
                  <a:srgbClr val="B0649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11380682" y="5060596"/>
            <a:ext cx="3861303" cy="0"/>
          </a:xfrm>
          <a:prstGeom prst="line">
            <a:avLst/>
          </a:prstGeom>
          <a:noFill/>
          <a:ln w="38100">
            <a:solidFill>
              <a:srgbClr val="753B5F"/>
            </a:solidFill>
            <a:round/>
            <a:headEnd/>
            <a:tailEnd type="triangle" w="med" len="med"/>
          </a:ln>
        </p:spPr>
        <p:txBody>
          <a:bodyPr lIns="243852" tIns="121926" rIns="243852" bIns="121926"/>
          <a:lstStyle/>
          <a:p>
            <a:endParaRPr lang="en-CA" b="1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14403387" y="4583699"/>
            <a:ext cx="8954643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dương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1+/2+/3+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8187" y="11511903"/>
            <a:ext cx="1701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Al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3+  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: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8916987" y="10521303"/>
            <a:ext cx="432335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cation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magiê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787" y="3968396"/>
            <a:ext cx="19126200" cy="2432404"/>
          </a:xfrm>
          <a:prstGeom prst="rect">
            <a:avLst/>
          </a:prstGeom>
          <a:noFill/>
          <a:ln>
            <a:solidFill>
              <a:srgbClr val="B06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Rounded Rectangle 63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373187" y="2827139"/>
            <a:ext cx="9086195" cy="7778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354387" y="2795826"/>
            <a:ext cx="69028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cation</a:t>
            </a:r>
            <a:endParaRPr lang="en-US" sz="5000" b="1" dirty="0">
              <a:solidFill>
                <a:srgbClr val="B064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373187" y="2836704"/>
            <a:ext cx="1524000" cy="777835"/>
          </a:xfrm>
          <a:prstGeom prst="roundRect">
            <a:avLst>
              <a:gd name="adj" fmla="val 50000"/>
            </a:avLst>
          </a:prstGeom>
          <a:solidFill>
            <a:srgbClr val="BE80A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846555" y="2743200"/>
            <a:ext cx="593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3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" grpId="0"/>
      <p:bldP spid="6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95702" y="8153400"/>
            <a:ext cx="20765885" cy="2667019"/>
          </a:xfrm>
          <a:prstGeom prst="rect">
            <a:avLst/>
          </a:prstGeom>
          <a:noFill/>
          <a:ln>
            <a:solidFill>
              <a:srgbClr val="B0649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43852" tIns="121926" rIns="243852" bIns="121926" rtlCol="0" anchor="ctr"/>
          <a:lstStyle/>
          <a:p>
            <a:pPr algn="ctr"/>
            <a:endParaRPr lang="en-CA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30387" y="4038600"/>
            <a:ext cx="21031200" cy="35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Khi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tham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gia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phản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ứng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hóa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học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phi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xu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hướng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nhận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1, 2, 3 electron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từ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khác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để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đạt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cấu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electron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bền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khí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hiếm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ea typeface="Tahoma" pitchFamily="34" charset="0"/>
                <a:cs typeface="Arial" pitchFamily="34" charset="0"/>
              </a:rPr>
              <a:t>8 </a:t>
            </a:r>
            <a:r>
              <a:rPr lang="en-US" b="1" smtClean="0">
                <a:latin typeface="Arial" pitchFamily="34" charset="0"/>
                <a:ea typeface="Tahoma" pitchFamily="34" charset="0"/>
                <a:cs typeface="Arial" pitchFamily="34" charset="0"/>
              </a:rPr>
              <a:t>electron)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và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trở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thành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âm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gọi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anion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449387" y="9067819"/>
            <a:ext cx="10820400" cy="14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    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Nguyên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phi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kim</a:t>
            </a:r>
            <a:endParaRPr lang="en-US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(5/ 6/ 7 electron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ngoài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cùng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10110099" y="8311522"/>
            <a:ext cx="5283888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B0649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nhận</a:t>
            </a:r>
            <a:r>
              <a:rPr lang="en-US" b="1" dirty="0">
                <a:solidFill>
                  <a:srgbClr val="B0649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3/2/1 e</a:t>
            </a:r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10923084" y="9296443"/>
            <a:ext cx="3861303" cy="0"/>
          </a:xfrm>
          <a:prstGeom prst="line">
            <a:avLst/>
          </a:prstGeom>
          <a:noFill/>
          <a:ln w="38100">
            <a:solidFill>
              <a:srgbClr val="753B5F"/>
            </a:solidFill>
            <a:round/>
            <a:headEnd/>
            <a:tailEnd type="triangle" w="med" len="med"/>
          </a:ln>
        </p:spPr>
        <p:txBody>
          <a:bodyPr lIns="243852" tIns="121926" rIns="243852" bIns="121926"/>
          <a:lstStyle/>
          <a:p>
            <a:endParaRPr lang="en-CA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14307142" y="8768722"/>
            <a:ext cx="5963645" cy="9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ion </a:t>
            </a:r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âm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(3-/2-/1-)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3187" y="2743200"/>
            <a:ext cx="9086195" cy="914400"/>
            <a:chOff x="1373187" y="2743200"/>
            <a:chExt cx="9086195" cy="914400"/>
          </a:xfrm>
        </p:grpSpPr>
        <p:sp>
          <p:nvSpPr>
            <p:cNvPr id="61" name="Rounded Rectangle 60"/>
            <p:cNvSpPr/>
            <p:nvPr/>
          </p:nvSpPr>
          <p:spPr>
            <a:xfrm>
              <a:off x="1373187" y="2827139"/>
              <a:ext cx="9086195" cy="77783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54387" y="2795826"/>
              <a:ext cx="67088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dirty="0" err="1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5000" b="1" dirty="0">
                  <a:solidFill>
                    <a:srgbClr val="B0649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anion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373187" y="2836704"/>
              <a:ext cx="1524000" cy="777835"/>
            </a:xfrm>
            <a:prstGeom prst="roundRect">
              <a:avLst>
                <a:gd name="adj" fmla="val 50000"/>
              </a:avLst>
            </a:prstGeom>
            <a:solidFill>
              <a:srgbClr val="BE80A6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46555" y="274320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2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/>
      <p:bldP spid="30" grpId="0"/>
      <p:bldP spid="31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13146261" y="6324601"/>
            <a:ext cx="5080661" cy="4006851"/>
            <a:chOff x="2352" y="1042"/>
            <a:chExt cx="1200" cy="1262"/>
          </a:xfrm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2400" y="1104"/>
              <a:ext cx="1152" cy="1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675" y="1380"/>
              <a:ext cx="602" cy="6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2832" y="1500"/>
              <a:ext cx="336" cy="3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2784" y="1545"/>
              <a:ext cx="3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8+</a:t>
              </a: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2928" y="19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2908" y="131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2880" y="104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2832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3024" y="2153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252" y="1145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352" y="158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365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4825616" y="11177812"/>
            <a:ext cx="6503247" cy="984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3852" tIns="121926" rIns="243852" bIns="121926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 + 1e  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 Cl</a:t>
            </a:r>
            <a:r>
              <a:rPr lang="en-US" b="1" baseline="300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-</a:t>
            </a:r>
            <a:endParaRPr lang="en-US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13259514" y="11177812"/>
            <a:ext cx="6706473" cy="9848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3852" tIns="121926" rIns="243852" bIns="1219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 + 2e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 O</a:t>
            </a:r>
            <a:r>
              <a:rPr lang="en-US" b="1" baseline="3000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2-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Symbol" pitchFamily="18" charset="2"/>
              </a:rPr>
              <a:t>  </a:t>
            </a:r>
          </a:p>
        </p:txBody>
      </p:sp>
      <p:grpSp>
        <p:nvGrpSpPr>
          <p:cNvPr id="43" name="Group 129"/>
          <p:cNvGrpSpPr>
            <a:grpSpLocks/>
          </p:cNvGrpSpPr>
          <p:nvPr/>
        </p:nvGrpSpPr>
        <p:grpSpPr bwMode="auto">
          <a:xfrm>
            <a:off x="4348249" y="5410200"/>
            <a:ext cx="7112926" cy="5334000"/>
            <a:chOff x="274" y="720"/>
            <a:chExt cx="1680" cy="1680"/>
          </a:xfrm>
        </p:grpSpPr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336" y="816"/>
              <a:ext cx="1536" cy="15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521" y="1008"/>
              <a:ext cx="1152" cy="11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805" y="1284"/>
              <a:ext cx="602" cy="6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938" y="1418"/>
              <a:ext cx="336" cy="3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1008" y="7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1015" y="95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1200" y="9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1584" y="163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1056" y="20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864" y="20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480" y="13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466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070" y="1797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029" y="1227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925" y="1463"/>
              <a:ext cx="3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17+</a:t>
              </a: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192" y="733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008" y="225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200" y="225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810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288" y="163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274" y="144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6" name="Oval 61"/>
          <p:cNvSpPr>
            <a:spLocks noChangeArrowheads="1"/>
          </p:cNvSpPr>
          <p:nvPr/>
        </p:nvSpPr>
        <p:spPr bwMode="auto">
          <a:xfrm>
            <a:off x="10707544" y="7543800"/>
            <a:ext cx="609679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>
              <a:defRPr/>
            </a:pP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7718846" y="7414989"/>
            <a:ext cx="609679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>
              <a:defRPr/>
            </a:pP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Oval 131"/>
          <p:cNvSpPr>
            <a:spLocks noChangeArrowheads="1"/>
          </p:cNvSpPr>
          <p:nvPr/>
        </p:nvSpPr>
        <p:spPr bwMode="auto">
          <a:xfrm>
            <a:off x="17820470" y="8350251"/>
            <a:ext cx="609679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243852" tIns="121926" rIns="243852" bIns="121926" anchor="ctr"/>
          <a:lstStyle/>
          <a:p>
            <a:pPr>
              <a:defRPr/>
            </a:pP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7387" y="1892300"/>
            <a:ext cx="1066800" cy="835065"/>
          </a:xfrm>
          <a:prstGeom prst="roundRect">
            <a:avLst/>
          </a:prstGeom>
          <a:solidFill>
            <a:srgbClr val="B06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125037" y="1892300"/>
            <a:ext cx="12506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 HÌNH THÀNH ION, CATION, ANION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373187" y="2827139"/>
            <a:ext cx="9086195" cy="7778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354387" y="2795826"/>
            <a:ext cx="67088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5000" b="1" dirty="0">
                <a:solidFill>
                  <a:srgbClr val="B064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anion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373187" y="2836704"/>
            <a:ext cx="1524000" cy="777835"/>
          </a:xfrm>
          <a:prstGeom prst="roundRect">
            <a:avLst>
              <a:gd name="adj" fmla="val 50000"/>
            </a:avLst>
          </a:prstGeom>
          <a:solidFill>
            <a:srgbClr val="BE80A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846555" y="2743200"/>
            <a:ext cx="593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9824" y="4191000"/>
            <a:ext cx="7816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Cl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(Z=17):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3p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3270608" y="4198203"/>
            <a:ext cx="5476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O (Z=8): 1s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2s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2p</a:t>
            </a:r>
            <a:r>
              <a:rPr lang="en-US" b="1" baseline="30000" dirty="0"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386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66" grpId="0" animBg="1"/>
      <p:bldP spid="67" grpId="0" animBg="1"/>
      <p:bldP spid="68" grpId="0" animBg="1"/>
      <p:bldP spid="2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1097</Words>
  <Application>Microsoft Office PowerPoint</Application>
  <PresentationFormat>Custom</PresentationFormat>
  <Paragraphs>244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Symbol</vt:lpstr>
      <vt:lpstr>Tahoma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AXIT PHOTPHORIC VAØØ MUOÁI  PHOTPHAT</dc:title>
  <dc:creator>WIN7</dc:creator>
  <cp:lastModifiedBy>Dell</cp:lastModifiedBy>
  <cp:revision>283</cp:revision>
  <dcterms:created xsi:type="dcterms:W3CDTF">2013-07-14T04:14:59Z</dcterms:created>
  <dcterms:modified xsi:type="dcterms:W3CDTF">2021-11-07T14:11:31Z</dcterms:modified>
</cp:coreProperties>
</file>